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61" r:id="rId3"/>
    <p:sldId id="283" r:id="rId4"/>
    <p:sldId id="343" r:id="rId5"/>
    <p:sldId id="342" r:id="rId6"/>
    <p:sldId id="349" r:id="rId7"/>
    <p:sldId id="341" r:id="rId8"/>
    <p:sldId id="344" r:id="rId9"/>
    <p:sldId id="350" r:id="rId10"/>
    <p:sldId id="288" r:id="rId11"/>
    <p:sldId id="284" r:id="rId12"/>
    <p:sldId id="348" r:id="rId13"/>
    <p:sldId id="353" r:id="rId14"/>
    <p:sldId id="354" r:id="rId15"/>
    <p:sldId id="355" r:id="rId16"/>
    <p:sldId id="356" r:id="rId17"/>
    <p:sldId id="398" r:id="rId18"/>
    <p:sldId id="285" r:id="rId19"/>
    <p:sldId id="286" r:id="rId20"/>
    <p:sldId id="287" r:id="rId21"/>
    <p:sldId id="468" r:id="rId22"/>
    <p:sldId id="469" r:id="rId23"/>
    <p:sldId id="391" r:id="rId24"/>
    <p:sldId id="394" r:id="rId25"/>
    <p:sldId id="393" r:id="rId26"/>
    <p:sldId id="401" r:id="rId27"/>
    <p:sldId id="409" r:id="rId28"/>
    <p:sldId id="351" r:id="rId29"/>
    <p:sldId id="402" r:id="rId30"/>
    <p:sldId id="413" r:id="rId31"/>
    <p:sldId id="414" r:id="rId32"/>
    <p:sldId id="470" r:id="rId33"/>
    <p:sldId id="415" r:id="rId34"/>
    <p:sldId id="416" r:id="rId35"/>
    <p:sldId id="417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71" r:id="rId45"/>
    <p:sldId id="427" r:id="rId46"/>
    <p:sldId id="428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467" r:id="rId72"/>
  </p:sldIdLst>
  <p:sldSz cx="12192000" cy="6858000"/>
  <p:notesSz cx="6858000" cy="9144000"/>
  <p:custDataLst>
    <p:tags r:id="rId7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6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5" autoAdjust="0"/>
    <p:restoredTop sz="94660" autoAdjust="0"/>
  </p:normalViewPr>
  <p:slideViewPr>
    <p:cSldViewPr snapToGrid="0" showGuides="1">
      <p:cViewPr varScale="1">
        <p:scale>
          <a:sx n="94" d="100"/>
          <a:sy n="94" d="100"/>
        </p:scale>
        <p:origin x="480" y="56"/>
      </p:cViewPr>
      <p:guideLst>
        <p:guide orient="horz" pos="2816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06404-2892-4239-B68B-1302BAAB2D5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764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BB68511-936F-48C5-87CD-4D009AE02CC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44369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electromechanical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机电的</a:t>
            </a:r>
          </a:p>
        </p:txBody>
      </p:sp>
    </p:spTree>
    <p:extLst>
      <p:ext uri="{BB962C8B-B14F-4D97-AF65-F5344CB8AC3E}">
        <p14:creationId xmlns:p14="http://schemas.microsoft.com/office/powerpoint/2010/main" val="266333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006FD2-417E-4FD2-9B4D-EB48BF1A69E1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914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A214DF2-44BC-4E97-9698-9133B057158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4057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2C4D39F-71C2-4D7F-84DC-8A95A8FBCF93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3099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14D50B6-CBCD-4ADB-9A91-5D975C777067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92758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C70BB5B-06DE-4E61-83E6-50F0EB041F6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02610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073B5A8-7055-4338-9BEB-9AFE2CB0313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1517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2CA99E4-B948-4B99-A4B9-440C77CA016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8658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852FA4B-7A2D-46A7-A881-EF2677DB751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r>
              <a:rPr lang="zh-CN" altLang="en-GB"/>
              <a:t>陷波滤波器</a:t>
            </a:r>
          </a:p>
        </p:txBody>
      </p:sp>
    </p:spTree>
    <p:extLst>
      <p:ext uri="{BB962C8B-B14F-4D97-AF65-F5344CB8AC3E}">
        <p14:creationId xmlns:p14="http://schemas.microsoft.com/office/powerpoint/2010/main" val="357503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3DED9-1975-41D0-9B92-4600B37D860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333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5318497-BD5C-422D-A5D7-23F545165CB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30730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D8CBF1-12C3-4932-8773-3EE0F4E38AEE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441839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8C5F477-909C-417B-B83C-B14A31DB9833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27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AF59476-CA35-40E4-865D-A247EE3AA1C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99927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atmospheric</a:t>
            </a:r>
          </a:p>
          <a:p>
            <a:r>
              <a:rPr lang="zh-CN" altLang="en-US"/>
              <a:t> 英 [ˌætməsˈferɪk]   美 [ˌætməsˈfɪrɪk]</a:t>
            </a:r>
          </a:p>
          <a:p>
            <a:r>
              <a:rPr lang="zh-CN" altLang="en-US"/>
              <a:t>adj. 大气（层）的，有关大气的；有神秘（美）感的，富有情调的</a:t>
            </a:r>
          </a:p>
          <a:p>
            <a:endParaRPr lang="zh-CN" altLang="en-US"/>
          </a:p>
          <a:p>
            <a:r>
              <a:rPr lang="zh-CN" altLang="en-US"/>
              <a:t>mild</a:t>
            </a:r>
          </a:p>
          <a:p>
            <a:r>
              <a:rPr lang="zh-CN" altLang="en-US"/>
              <a:t> 英 [maɪld]   美 [maɪld]</a:t>
            </a:r>
          </a:p>
          <a:p>
            <a:r>
              <a:rPr lang="zh-CN" altLang="en-US"/>
              <a:t>adj. （伤病）不严重的，轻微的；（感觉或表情）不强烈的，微弱的；（惩罚或批评）不严厉的；轻的，不过度的；（味道）清淡的，不刺激的；（药物、化妆品等）柔和的，无副作用的；（肥皂、洗涤液）温和的，</a:t>
            </a:r>
          </a:p>
        </p:txBody>
      </p:sp>
    </p:spTree>
    <p:extLst>
      <p:ext uri="{BB962C8B-B14F-4D97-AF65-F5344CB8AC3E}">
        <p14:creationId xmlns:p14="http://schemas.microsoft.com/office/powerpoint/2010/main" val="832897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AA219CC-CDB0-4EE3-A67C-773AF4A5F1D5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2063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E126AC7-D7E9-4E1C-92FB-4D8FC9B286D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5626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/>
              <a:t> η</a:t>
            </a:r>
            <a:r>
              <a:rPr lang="zh-CN" altLang="el-GR" dirty="0"/>
              <a:t>：</a:t>
            </a:r>
            <a:r>
              <a:rPr lang="zh-CN" altLang="en-US" dirty="0"/>
              <a:t>依塔 </a:t>
            </a:r>
            <a:r>
              <a:rPr lang="en-US" altLang="zh-CN" dirty="0"/>
              <a:t>Eta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B06404-2892-4239-B68B-1302BAAB2D53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75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2DECF01-9303-434B-A4D0-EA1FD081CE0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7835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E745D18-CB4E-4BD7-BCC4-2F031BEAEB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905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44D9A25-0DFF-4A42-8041-1BA322B4204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8674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7D8BEEE-75B4-422A-8CD4-3F5E9EC9D1B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0492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266AB1E-8EC0-4DF6-88E1-FC3E834DD6B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1753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1" y="0"/>
            <a:ext cx="11341100" cy="12319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33500"/>
            <a:ext cx="5384800" cy="55245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3500"/>
            <a:ext cx="5384800" cy="55245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1" y="0"/>
            <a:ext cx="11341100" cy="12319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33500"/>
            <a:ext cx="5384800" cy="55245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33500"/>
            <a:ext cx="5384800" cy="26860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171950"/>
            <a:ext cx="5384800" cy="26860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6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9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2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png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4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5.png"/><Relationship Id="rId4" Type="http://schemas.openxmlformats.org/officeDocument/2006/relationships/image" Target="../media/image7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endParaRPr lang="zh-CN" altLang="en-US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Image Restoration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and Images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92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7564364" cy="47783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sources of noise in digital images arise during image acquisition (digitization) and transmission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Imaging sensors can be affected by ambient conditions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Interference can be added </a:t>
            </a:r>
            <a:br>
              <a:rPr lang="en-IE" altLang="zh-CN" dirty="0">
                <a:ea typeface="宋体" panose="02010600030101010101" pitchFamily="2" charset="-122"/>
              </a:rPr>
            </a:br>
            <a:r>
              <a:rPr lang="en-IE" altLang="zh-CN" dirty="0">
                <a:ea typeface="宋体" panose="02010600030101010101" pitchFamily="2" charset="-122"/>
              </a:rPr>
              <a:t>to an image during transmission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pSp>
        <p:nvGrpSpPr>
          <p:cNvPr id="16386" name="Group 15"/>
          <p:cNvGrpSpPr/>
          <p:nvPr/>
        </p:nvGrpSpPr>
        <p:grpSpPr bwMode="auto">
          <a:xfrm>
            <a:off x="7379358" y="1271561"/>
            <a:ext cx="3786187" cy="4924425"/>
            <a:chOff x="3195" y="1001"/>
            <a:chExt cx="2385" cy="3102"/>
          </a:xfrm>
        </p:grpSpPr>
        <p:pic>
          <p:nvPicPr>
            <p:cNvPr id="16387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86"/>
            <a:stretch>
              <a:fillRect/>
            </a:stretch>
          </p:blipFill>
          <p:spPr bwMode="auto">
            <a:xfrm>
              <a:off x="4347" y="1001"/>
              <a:ext cx="1233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88" name="Group 11"/>
            <p:cNvGrpSpPr/>
            <p:nvPr/>
          </p:nvGrpSpPr>
          <p:grpSpPr bwMode="auto">
            <a:xfrm>
              <a:off x="3195" y="1700"/>
              <a:ext cx="2205" cy="1686"/>
              <a:chOff x="3195" y="1700"/>
              <a:chExt cx="2205" cy="1686"/>
            </a:xfrm>
          </p:grpSpPr>
          <p:pic>
            <p:nvPicPr>
              <p:cNvPr id="16389" name="Picture 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352212">
                <a:off x="3584" y="1700"/>
                <a:ext cx="1816" cy="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390" name="Rectangle 8"/>
              <p:cNvSpPr>
                <a:spLocks noChangeArrowheads="1"/>
              </p:cNvSpPr>
              <p:nvPr/>
            </p:nvSpPr>
            <p:spPr bwMode="auto">
              <a:xfrm rot="-916088">
                <a:off x="3195" y="2464"/>
                <a:ext cx="506" cy="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391" name="Picture 6" descr="j031145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2960"/>
              <a:ext cx="1042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8434" name="Rectangle 1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There are many different models for the image noise term </a:t>
            </a:r>
            <a:r>
              <a:rPr lang="el-GR" altLang="zh-CN" i="1">
                <a:latin typeface="Times New Roman" panose="02020603050405020304" pitchFamily="18" charset="0"/>
              </a:rPr>
              <a:t>η</a:t>
            </a:r>
            <a:r>
              <a:rPr lang="en-IE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(x, y)</a:t>
            </a:r>
            <a:r>
              <a:rPr lang="en-IE" altLang="zh-CN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Gaussian</a:t>
            </a:r>
          </a:p>
          <a:p>
            <a:pPr lvl="2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Most common model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Rayleigh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Erlang</a:t>
            </a:r>
            <a:r>
              <a:rPr lang="en-US" altLang="en-IE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(Gamma)</a:t>
            </a:r>
            <a:endParaRPr lang="en-IE" altLang="zh-CN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Exponential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Uniform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Impulse</a:t>
            </a:r>
          </a:p>
          <a:p>
            <a:pPr lvl="2" eaLnBrk="1" hangingPunct="1">
              <a:lnSpc>
                <a:spcPct val="150000"/>
              </a:lnSpc>
            </a:pPr>
            <a:r>
              <a:rPr lang="en-IE" altLang="zh-CN" i="1">
                <a:ea typeface="宋体" panose="02010600030101010101" pitchFamily="2" charset="-122"/>
              </a:rPr>
              <a:t>Salt and pepper</a:t>
            </a:r>
            <a:r>
              <a:rPr lang="en-IE" altLang="zh-CN">
                <a:ea typeface="宋体" panose="02010600030101010101" pitchFamily="2" charset="-122"/>
              </a:rPr>
              <a:t> noise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084243" y="2111375"/>
          <a:ext cx="3802063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r:id="rId3" imgW="1524000" imgH="419100" progId="Equation.3">
                  <p:embed/>
                </p:oleObj>
              </mc:Choice>
              <mc:Fallback>
                <p:oleObj r:id="rId3" imgW="1524000" imgH="4191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243" y="2111375"/>
                        <a:ext cx="3802063" cy="104616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992168" y="1449388"/>
            <a:ext cx="2738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Gaussian noise:</a:t>
            </a:r>
          </a:p>
        </p:txBody>
      </p:sp>
      <p:graphicFrame>
        <p:nvGraphicFramePr>
          <p:cNvPr id="14" name="Object 11"/>
          <p:cNvGraphicFramePr>
            <a:graphicFrameLocks noChangeAspect="1"/>
          </p:cNvGraphicFramePr>
          <p:nvPr/>
        </p:nvGraphicFramePr>
        <p:xfrm>
          <a:off x="2111231" y="4470400"/>
          <a:ext cx="5273675" cy="213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r:id="rId5" imgW="2260600" imgH="914400" progId="Equation.3">
                  <p:embed/>
                </p:oleObj>
              </mc:Choice>
              <mc:Fallback>
                <p:oleObj r:id="rId5" imgW="226060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231" y="4470400"/>
                        <a:ext cx="5273675" cy="213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004868" y="3411538"/>
            <a:ext cx="2620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Rayleigh noise:</a:t>
            </a: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5" b="68359"/>
          <a:stretch>
            <a:fillRect/>
          </a:stretch>
        </p:blipFill>
        <p:spPr bwMode="auto">
          <a:xfrm>
            <a:off x="8181831" y="1266825"/>
            <a:ext cx="1885950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4" r="10625" b="64699"/>
          <a:stretch>
            <a:fillRect/>
          </a:stretch>
        </p:blipFill>
        <p:spPr bwMode="auto">
          <a:xfrm>
            <a:off x="8310418" y="4054475"/>
            <a:ext cx="20701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976150" y="1870075"/>
          <a:ext cx="5183187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4" r:id="rId3" imgW="1905000" imgH="787400" progId="Equation.3">
                  <p:embed/>
                </p:oleObj>
              </mc:Choice>
              <mc:Fallback>
                <p:oleObj r:id="rId3" imgW="1905000" imgH="787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150" y="1870075"/>
                        <a:ext cx="5183187" cy="21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69787" y="1166813"/>
            <a:ext cx="3867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Erlang (Gamma) noise:</a:t>
            </a: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/>
        </p:nvGraphicFramePr>
        <p:xfrm>
          <a:off x="1928525" y="4860925"/>
          <a:ext cx="5195887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r:id="rId5" imgW="1841500" imgH="660400" progId="Equation.3">
                  <p:embed/>
                </p:oleObj>
              </mc:Choice>
              <mc:Fallback>
                <p:oleObj r:id="rId5" imgW="1841500" imgH="660400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525" y="4860925"/>
                        <a:ext cx="5195887" cy="18605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923762" y="4225925"/>
            <a:ext cx="309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Exponential noise:</a:t>
            </a:r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2" r="47881" b="32582"/>
          <a:stretch>
            <a:fillRect/>
          </a:stretch>
        </p:blipFill>
        <p:spPr bwMode="auto">
          <a:xfrm>
            <a:off x="8251537" y="1114425"/>
            <a:ext cx="19939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t="33217" b="31752"/>
          <a:stretch>
            <a:fillRect/>
          </a:stretch>
        </p:blipFill>
        <p:spPr bwMode="auto">
          <a:xfrm>
            <a:off x="8438545" y="3931920"/>
            <a:ext cx="1909762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033300" y="1987550"/>
          <a:ext cx="5313362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r:id="rId3" imgW="2324100" imgH="736600" progId="Equation.3">
                  <p:embed/>
                </p:oleObj>
              </mc:Choice>
              <mc:Fallback>
                <p:oleObj r:id="rId3" imgW="2324100" imgH="736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300" y="1987550"/>
                        <a:ext cx="5313362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984087" y="1166813"/>
            <a:ext cx="2481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Uniform noise:</a:t>
            </a: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107912" y="4987925"/>
          <a:ext cx="5170488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r:id="rId5" imgW="2120900" imgH="711200" progId="Equation.3">
                  <p:embed/>
                </p:oleObj>
              </mc:Choice>
              <mc:Fallback>
                <p:oleObj r:id="rId5" imgW="2120900" imgH="7112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912" y="4987925"/>
                        <a:ext cx="5170488" cy="17335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038062" y="4225925"/>
            <a:ext cx="2481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Impulse noise: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80" r="49391"/>
          <a:stretch>
            <a:fillRect/>
          </a:stretch>
        </p:blipFill>
        <p:spPr bwMode="auto">
          <a:xfrm>
            <a:off x="8607137" y="1117600"/>
            <a:ext cx="17526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6" t="65080"/>
          <a:stretch>
            <a:fillRect/>
          </a:stretch>
        </p:blipFill>
        <p:spPr bwMode="auto">
          <a:xfrm>
            <a:off x="8505537" y="4032250"/>
            <a:ext cx="18542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ransition spd="slow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3"/>
          <p:cNvSpPr txBox="1">
            <a:spLocks noChangeArrowheads="1"/>
          </p:cNvSpPr>
          <p:nvPr/>
        </p:nvSpPr>
        <p:spPr bwMode="auto">
          <a:xfrm>
            <a:off x="4984750" y="1793875"/>
            <a:ext cx="2415540" cy="52197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For</a:t>
            </a:r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0.05</a:t>
            </a:r>
          </a:p>
        </p:txBody>
      </p:sp>
      <p:sp>
        <p:nvSpPr>
          <p:cNvPr id="23554" name="Rectangle 4"/>
          <p:cNvSpPr>
            <a:spLocks noChangeArrowheads="1"/>
          </p:cNvSpPr>
          <p:nvPr/>
        </p:nvSpPr>
        <p:spPr bwMode="auto">
          <a:xfrm>
            <a:off x="1828800" y="2463801"/>
            <a:ext cx="4191000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3711575" y="4573588"/>
            <a:ext cx="1411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Input image</a:t>
            </a:r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6172200" y="2463801"/>
            <a:ext cx="4191000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255     0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0 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128   128   128    128  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0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0 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255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128   128   128   128   128   128   128   128   128   128</a:t>
            </a:r>
          </a:p>
          <a:p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 0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  128   128   128   128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255 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128   128   128   128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128   128   128   128   128   128   128   128   128  </a:t>
            </a:r>
            <a:r>
              <a:rPr lang="en-US" altLang="zh-CN" sz="12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255</a:t>
            </a:r>
          </a:p>
          <a:p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  128   128   128   128   128   128   128  </a:t>
            </a:r>
            <a:r>
              <a:rPr lang="en-US" altLang="zh-CN" sz="12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255  </a:t>
            </a:r>
            <a:r>
              <a:rPr lang="en-US" altLang="zh-CN" sz="1200">
                <a:latin typeface="Tahoma" panose="020B0604030504040204" pitchFamily="34" charset="0"/>
                <a:ea typeface="宋体" panose="02010600030101010101" pitchFamily="2" charset="-122"/>
              </a:rPr>
              <a:t> 128    128</a:t>
            </a:r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7710489" y="4625976"/>
            <a:ext cx="18494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Degraded image</a:t>
            </a:r>
          </a:p>
        </p:txBody>
      </p:sp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529937" y="5211764"/>
            <a:ext cx="11139053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Noise level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0.05</a:t>
            </a:r>
            <a:r>
              <a:rPr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 means that approximately 5% of pixels are contaminated by salt or pepper noise (highlighted by red color)  </a:t>
            </a:r>
          </a:p>
        </p:txBody>
      </p:sp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7070725" y="5365751"/>
            <a:ext cx="255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356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561" name="Rectangle 13"/>
          <p:cNvSpPr>
            <a:spLocks noChangeArrowheads="1"/>
          </p:cNvSpPr>
          <p:nvPr/>
        </p:nvSpPr>
        <p:spPr bwMode="auto">
          <a:xfrm>
            <a:off x="529937" y="1237639"/>
            <a:ext cx="1113905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Impulse noise is also called salt-and-pepper noise.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MATLAB Command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b-NO" altLang="zh-CN" dirty="0">
                <a:ea typeface="宋体" panose="02010600030101010101" pitchFamily="2" charset="-122"/>
              </a:rPr>
              <a:t>&gt;Y = IMNOISE(X,'salt &amp; pepper',p)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550005" y="2192876"/>
            <a:ext cx="105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u="sng" dirty="0">
                <a:latin typeface="Tahoma" panose="020B0604030504040204" pitchFamily="34" charset="0"/>
                <a:ea typeface="宋体" panose="02010600030101010101" pitchFamily="2" charset="-122"/>
              </a:rPr>
              <a:t>Notes:</a:t>
            </a:r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550007" y="2663826"/>
            <a:ext cx="11235592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505" indent="-3575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宋体" panose="02010600030101010101" pitchFamily="2" charset="-122"/>
              </a:rPr>
              <a:t>The intensity of input images is assumed to be normalized to [0,1]. If X is not double, you need to do normalization first, i.e., X=X/255; If X is uint8, MATLAB would do the normalization automatically. </a:t>
            </a: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宋体" panose="02010600030101010101" pitchFamily="2" charset="-122"/>
              </a:rPr>
              <a:t>The default value of p is 0.05 (i.e., 5 percent of pixels are contaminated).</a:t>
            </a: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 err="1">
                <a:ea typeface="宋体" panose="02010600030101010101" pitchFamily="2" charset="-122"/>
              </a:rPr>
              <a:t>Imnoise</a:t>
            </a:r>
            <a:r>
              <a:rPr lang="en-US" altLang="zh-CN" sz="2800" dirty="0">
                <a:ea typeface="宋体" panose="02010600030101010101" pitchFamily="2" charset="-122"/>
              </a:rPr>
              <a:t> function can produce other types of noise as well (you need to change the noise type ‘salt &amp; pepper’).</a:t>
            </a:r>
            <a:endParaRPr lang="en-US" altLang="zh-CN" sz="2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7287781" y="2093595"/>
            <a:ext cx="366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Example: 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impulsenoise.m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Models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0006" y="1236344"/>
            <a:ext cx="11255914" cy="5022216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Remarks: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The preceding PDFs provide useful tools for modeling a broad range of noise corruption situations in practice.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Gaussian noise arises due to factors such as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electronic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circuit noise,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sensor noise</a:t>
            </a:r>
            <a:r>
              <a:rPr lang="en-US" altLang="zh-CN" dirty="0">
                <a:ea typeface="宋体" panose="02010600030101010101" pitchFamily="2" charset="-122"/>
              </a:rPr>
              <a:t> caused by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poor illumination and/or high temperature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Rayleigh is helpful in characterizing noise phenomena in range imaging.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Exponential and gamma find application in laser imaging.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Impulse noise is found in situations where quick transients, such as faulty switching.</a:t>
            </a:r>
          </a:p>
          <a:p>
            <a:pPr algn="just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Uniform is the least descriptive of practical situations. However, it is quite useful in simulations.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8360634" cy="4778375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test pattern to the right is ideal for demonstrating the addition of noise.</a:t>
            </a: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following slides will show the result of adding noise based on various models to this image.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3"/>
          <a:stretch>
            <a:fillRect/>
          </a:stretch>
        </p:blipFill>
        <p:spPr bwMode="auto">
          <a:xfrm>
            <a:off x="8986838" y="1236344"/>
            <a:ext cx="2474912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8" name="组合 11"/>
          <p:cNvGrpSpPr/>
          <p:nvPr/>
        </p:nvGrpSpPr>
        <p:grpSpPr bwMode="auto">
          <a:xfrm>
            <a:off x="9024939" y="3973194"/>
            <a:ext cx="2371725" cy="2486025"/>
            <a:chOff x="6243638" y="4041775"/>
            <a:chExt cx="2371725" cy="2486025"/>
          </a:xfrm>
        </p:grpSpPr>
        <p:sp>
          <p:nvSpPr>
            <p:cNvPr id="26629" name="Rectangle 8"/>
            <p:cNvSpPr>
              <a:spLocks noChangeArrowheads="1"/>
            </p:cNvSpPr>
            <p:nvPr/>
          </p:nvSpPr>
          <p:spPr bwMode="auto">
            <a:xfrm>
              <a:off x="6275388" y="4098925"/>
              <a:ext cx="2300287" cy="24288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IE" altLang="zh-CN">
                  <a:ea typeface="宋体" panose="02010600030101010101" pitchFamily="2" charset="-122"/>
                </a:rPr>
                <a:t>Histogram to go here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6630" name="Rectangle 9"/>
            <p:cNvSpPr>
              <a:spLocks noChangeArrowheads="1"/>
            </p:cNvSpPr>
            <p:nvPr/>
          </p:nvSpPr>
          <p:spPr bwMode="auto">
            <a:xfrm>
              <a:off x="6243638" y="4041775"/>
              <a:ext cx="2371725" cy="2486025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6631" name="Line 10"/>
            <p:cNvSpPr>
              <a:spLocks noChangeShapeType="1"/>
            </p:cNvSpPr>
            <p:nvPr/>
          </p:nvSpPr>
          <p:spPr bwMode="auto">
            <a:xfrm flipV="1">
              <a:off x="6272213" y="4703763"/>
              <a:ext cx="0" cy="18240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11"/>
            <p:cNvSpPr>
              <a:spLocks noChangeShapeType="1"/>
            </p:cNvSpPr>
            <p:nvPr/>
          </p:nvSpPr>
          <p:spPr bwMode="auto">
            <a:xfrm flipV="1">
              <a:off x="7408863" y="5078413"/>
              <a:ext cx="0" cy="1449387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 flipV="1">
              <a:off x="8461375" y="5264150"/>
              <a:ext cx="0" cy="12636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4" name="Text Box 13"/>
          <p:cNvSpPr txBox="1">
            <a:spLocks noChangeArrowheads="1"/>
          </p:cNvSpPr>
          <p:nvPr/>
        </p:nvSpPr>
        <p:spPr bwMode="auto">
          <a:xfrm>
            <a:off x="9820275" y="3611244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>
                <a:ea typeface="宋体" panose="02010600030101010101" pitchFamily="2" charset="-122"/>
              </a:rPr>
              <a:t>Image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26635" name="Text Box 14"/>
          <p:cNvSpPr txBox="1">
            <a:spLocks noChangeArrowheads="1"/>
          </p:cNvSpPr>
          <p:nvPr/>
        </p:nvSpPr>
        <p:spPr bwMode="auto">
          <a:xfrm>
            <a:off x="9596438" y="6460806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>
                <a:ea typeface="宋体" panose="02010600030101010101" pitchFamily="2" charset="-122"/>
              </a:rPr>
              <a:t>Histogram</a:t>
            </a:r>
            <a:endParaRPr lang="en-GB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Example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7"/>
          <a:stretch>
            <a:fillRect/>
          </a:stretch>
        </p:blipFill>
        <p:spPr bwMode="auto">
          <a:xfrm>
            <a:off x="2462213" y="1439864"/>
            <a:ext cx="7256462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3181350" y="6257926"/>
            <a:ext cx="11493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>
                <a:ea typeface="宋体" panose="02010600030101010101" pitchFamily="2" charset="-122"/>
              </a:rPr>
              <a:t>Gaussian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572125" y="6257926"/>
            <a:ext cx="10731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>
                <a:ea typeface="宋体" panose="02010600030101010101" pitchFamily="2" charset="-122"/>
              </a:rPr>
              <a:t>Rayleigh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7" name="Text Box 10"/>
          <p:cNvSpPr txBox="1">
            <a:spLocks noChangeArrowheads="1"/>
          </p:cNvSpPr>
          <p:nvPr/>
        </p:nvSpPr>
        <p:spPr bwMode="auto">
          <a:xfrm>
            <a:off x="8112125" y="6257926"/>
            <a:ext cx="8445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>
                <a:ea typeface="宋体" panose="02010600030101010101" pitchFamily="2" charset="-122"/>
              </a:rPr>
              <a:t>Erlang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Contents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 this lecture we will look at image restoration techniques used for noise removal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What is image restoration?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Noise models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Noise removal using frequency domain filtering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Estimating the degradation function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Inverse filtering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Weiner Filtering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Noise Example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873086" y="6174798"/>
            <a:ext cx="137795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E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rPr>
              <a:t>Exponential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792499" y="6174798"/>
            <a:ext cx="98425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E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rPr>
              <a:t>Uniform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294399" y="6160511"/>
            <a:ext cx="1223962" cy="366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E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rPr>
              <a:t>Impulse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6" name="Line 30"/>
          <p:cNvSpPr>
            <a:spLocks noChangeShapeType="1"/>
          </p:cNvSpPr>
          <p:nvPr/>
        </p:nvSpPr>
        <p:spPr bwMode="auto">
          <a:xfrm flipV="1">
            <a:off x="8756361" y="6076373"/>
            <a:ext cx="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 flipV="1">
            <a:off x="9229436" y="6082723"/>
            <a:ext cx="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Line 41"/>
          <p:cNvSpPr>
            <a:spLocks noChangeShapeType="1"/>
          </p:cNvSpPr>
          <p:nvPr/>
        </p:nvSpPr>
        <p:spPr bwMode="auto">
          <a:xfrm flipV="1">
            <a:off x="8957974" y="6070023"/>
            <a:ext cx="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9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11" y="1364673"/>
            <a:ext cx="796290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Periodic Noise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Periodic noise in an image arises typically from electrical or electromechanical interference during image acquisition.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Characteristics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Spatially dependent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Periodic – easy to observe in frequency domain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Processing method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Suppressing noise component in frequency domain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Periodic Noise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3" y="3101831"/>
            <a:ext cx="3916363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18" y="3074843"/>
            <a:ext cx="3956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347893" y="5989493"/>
            <a:ext cx="835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spatial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808518" y="6003781"/>
            <a:ext cx="478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Frequency (note the four pairs of bright dots)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93" y="1895331"/>
            <a:ext cx="7877175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995343" y="1322243"/>
            <a:ext cx="3379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Reference to Table 4-1: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Estimation of Noise Parameters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57505" indent="-357505" algn="just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Periodic noise typically are estimated by inspection of the Fourier spectrum of the image.</a:t>
            </a:r>
          </a:p>
          <a:p>
            <a:pPr marL="357505" indent="-357505" algn="just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The parameters of noise PDFs may be known from sensor specifications.</a:t>
            </a:r>
          </a:p>
          <a:p>
            <a:pPr marL="357505" indent="-357505" algn="just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Sometimes, it is necessary to estimate them for a particular imaging device.</a:t>
            </a:r>
          </a:p>
          <a:p>
            <a:pPr marL="357505" indent="-357505" algn="just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When images generated by the sensor are available, frequently it is possible to estimate the parameters of the PDF from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small patches of constant gray level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Estimation of Noise Parameters</a:t>
            </a:r>
          </a:p>
        </p:txBody>
      </p:sp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25"/>
          <a:stretch>
            <a:fillRect/>
          </a:stretch>
        </p:blipFill>
        <p:spPr bwMode="auto">
          <a:xfrm>
            <a:off x="2193925" y="3910013"/>
            <a:ext cx="79248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2690813" y="6491288"/>
            <a:ext cx="720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Gaussian noise                   Rayleigh noise                     Uniform noise</a:t>
            </a:r>
          </a:p>
        </p:txBody>
      </p:sp>
      <p:grpSp>
        <p:nvGrpSpPr>
          <p:cNvPr id="35844" name="Group 13"/>
          <p:cNvGrpSpPr/>
          <p:nvPr/>
        </p:nvGrpSpPr>
        <p:grpSpPr bwMode="auto">
          <a:xfrm>
            <a:off x="3956051" y="1246188"/>
            <a:ext cx="4041775" cy="2671762"/>
            <a:chOff x="940" y="743"/>
            <a:chExt cx="2546" cy="1683"/>
          </a:xfrm>
        </p:grpSpPr>
        <p:pic>
          <p:nvPicPr>
            <p:cNvPr id="3584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52" r="32822"/>
            <a:stretch>
              <a:fillRect/>
            </a:stretch>
          </p:blipFill>
          <p:spPr bwMode="auto">
            <a:xfrm>
              <a:off x="2634" y="743"/>
              <a:ext cx="852" cy="1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38" b="20317"/>
            <a:stretch>
              <a:fillRect/>
            </a:stretch>
          </p:blipFill>
          <p:spPr bwMode="auto">
            <a:xfrm>
              <a:off x="940" y="746"/>
              <a:ext cx="1702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Estimation of Noise Parameters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simplest way to use the data from the image strip is for calculating the mean and variance of the gray levels.</a:t>
            </a:r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Where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is the gray level values of the pixels in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, and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ea typeface="宋体" panose="02010600030101010101" pitchFamily="2" charset="-122"/>
              </a:rPr>
              <a:t>are the corresponding normalized histogram values.</a:t>
            </a:r>
          </a:p>
          <a:p>
            <a:endParaRPr lang="zh-CN" altLang="en-US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231410" y="2727008"/>
          <a:ext cx="3729038" cy="161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r:id="rId3" imgW="1701800" imgH="736600" progId="Equation.DSMT4">
                  <p:embed/>
                </p:oleObj>
              </mc:Choice>
              <mc:Fallback>
                <p:oleObj r:id="rId3" imgW="1701800" imgH="736600" progId="Equation.DSMT4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410" y="2727008"/>
                        <a:ext cx="3729038" cy="1614487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If the shape is approximately Gaussian, then the mean and variance is all we need. Because Gaussian PDF is completely specified by these two parameters.</a:t>
            </a:r>
          </a:p>
          <a:p>
            <a:endParaRPr lang="zh-CN" altLang="en-US" dirty="0"/>
          </a:p>
        </p:txBody>
      </p:sp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Estimation of Noise Parameters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384765" y="2897477"/>
          <a:ext cx="380206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r:id="rId3" imgW="1524000" imgH="419100" progId="Equation.3">
                  <p:embed/>
                </p:oleObj>
              </mc:Choice>
              <mc:Fallback>
                <p:oleObj r:id="rId3" imgW="1524000" imgH="4191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765" y="2897477"/>
                        <a:ext cx="3802063" cy="104616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Estimation of Noise Parameters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For the other shapes discussed before, we can use the mean and variance to calculate the parameters a and b. For example, Rayleigh noise: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For impulse noise we can estimate the probability of occurrence of white and black pixels. So, a </a:t>
            </a:r>
            <a:r>
              <a:rPr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midgray</a:t>
            </a: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relatively constant area is needed.</a:t>
            </a:r>
          </a:p>
          <a:p>
            <a:endParaRPr lang="zh-CN" alt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506788" y="2317750"/>
          <a:ext cx="5129212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公式" r:id="rId3" imgW="2260600" imgH="914400" progId="Equation.3">
                  <p:embed/>
                </p:oleObj>
              </mc:Choice>
              <mc:Fallback>
                <p:oleObj name="公式" r:id="rId3" imgW="22606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2317750"/>
                        <a:ext cx="5129212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Restoration of Noise Only Degradation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We can consider a noisy image to be modelled as follows:</a:t>
            </a:r>
          </a:p>
          <a:p>
            <a:pPr marL="0" indent="0" algn="just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where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x,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 is the original image pixel, </a:t>
            </a:r>
            <a:r>
              <a:rPr lang="el-GR" altLang="zh-CN" i="1" dirty="0">
                <a:latin typeface="Times New Roman" panose="02020603050405020304" pitchFamily="18" charset="0"/>
              </a:rPr>
              <a:t>η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x,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 is the noise term and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x,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 is the resulting noisy pixel.</a:t>
            </a:r>
          </a:p>
        </p:txBody>
      </p:sp>
      <p:graphicFrame>
        <p:nvGraphicFramePr>
          <p:cNvPr id="39939" name="Object 4"/>
          <p:cNvGraphicFramePr>
            <a:graphicFrameLocks noChangeAspect="1"/>
          </p:cNvGraphicFramePr>
          <p:nvPr/>
        </p:nvGraphicFramePr>
        <p:xfrm>
          <a:off x="3483498" y="2028479"/>
          <a:ext cx="5367338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公式" r:id="rId4" imgW="1612900" imgH="431800" progId="Equation.3">
                  <p:embed/>
                </p:oleObj>
              </mc:Choice>
              <mc:Fallback>
                <p:oleObj name="公式" r:id="rId4" imgW="1612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498" y="2028479"/>
                        <a:ext cx="5367338" cy="143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Restoration of Noise Only Degradation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9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57505" indent="-35750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E" altLang="zh-CN" dirty="0">
                <a:ea typeface="宋体" panose="02010600030101010101" pitchFamily="2" charset="-122"/>
              </a:rPr>
              <a:t>If the noise is known, we can just subtract them from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IE" altLang="zh-CN" i="1" dirty="0">
                <a:ea typeface="宋体" panose="02010600030101010101" pitchFamily="2" charset="-122"/>
              </a:rPr>
              <a:t> or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I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dirty="0">
                <a:ea typeface="宋体" panose="02010600030101010101" pitchFamily="2" charset="-122"/>
              </a:rPr>
              <a:t>to restore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IE" altLang="zh-CN" i="1" dirty="0">
                <a:ea typeface="宋体" panose="02010600030101010101" pitchFamily="2" charset="-122"/>
              </a:rPr>
              <a:t> or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.</a:t>
            </a:r>
          </a:p>
          <a:p>
            <a:pPr marL="357505" indent="-35750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E" altLang="zh-CN" dirty="0">
                <a:ea typeface="宋体" panose="02010600030101010101" pitchFamily="2" charset="-122"/>
              </a:rPr>
              <a:t>In the case of </a:t>
            </a: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periodic noise</a:t>
            </a:r>
            <a:r>
              <a:rPr lang="en-IE" altLang="zh-CN" dirty="0">
                <a:ea typeface="宋体" panose="02010600030101010101" pitchFamily="2" charset="-122"/>
              </a:rPr>
              <a:t>, it is possible to estimate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IE" altLang="zh-CN" dirty="0">
                <a:ea typeface="宋体" panose="02010600030101010101" pitchFamily="2" charset="-122"/>
              </a:rPr>
              <a:t>from the spectrum of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IE" altLang="zh-CN" i="1" dirty="0">
                <a:ea typeface="宋体" panose="02010600030101010101" pitchFamily="2" charset="-122"/>
              </a:rPr>
              <a:t>,</a:t>
            </a:r>
            <a:r>
              <a:rPr lang="en-IE" altLang="zh-CN" dirty="0">
                <a:ea typeface="宋体" panose="02010600030101010101" pitchFamily="2" charset="-122"/>
              </a:rPr>
              <a:t> then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 can be subtracted from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IE" altLang="zh-CN" dirty="0">
                <a:ea typeface="宋体" panose="02010600030101010101" pitchFamily="2" charset="-122"/>
              </a:rPr>
              <a:t> to obtain an estimate of the original image.</a:t>
            </a:r>
          </a:p>
          <a:p>
            <a:pPr marL="357505" indent="-35750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E" altLang="zh-CN" dirty="0">
                <a:ea typeface="宋体" panose="02010600030101010101" pitchFamily="2" charset="-122"/>
              </a:rPr>
              <a:t>Usually, the noise is unknown, so subtracting them from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x,y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IE" altLang="zh-CN" i="1" dirty="0">
                <a:ea typeface="宋体" panose="02010600030101010101" pitchFamily="2" charset="-122"/>
              </a:rPr>
              <a:t> or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en-I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IE" altLang="zh-CN" dirty="0">
                <a:ea typeface="宋体" panose="02010600030101010101" pitchFamily="2" charset="-122"/>
              </a:rPr>
              <a:t>is not a realistic option.</a:t>
            </a:r>
          </a:p>
          <a:p>
            <a:pPr marL="357505" indent="-357505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When only additive noise is present, spatial filtering is a choice. In this case, enhancement and restoration become almost the same.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What is Image Restoration?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Image restoration attempts to restore images that have been degraded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Identify the degradation process and attempt to reverse it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Similar to image enhancement, but more objective</a:t>
            </a:r>
          </a:p>
          <a:p>
            <a:pPr marL="0" indent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16" b="49875"/>
          <a:stretch>
            <a:fillRect/>
          </a:stretch>
        </p:blipFill>
        <p:spPr bwMode="auto">
          <a:xfrm>
            <a:off x="2778182" y="3619578"/>
            <a:ext cx="250983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4" t="50250" r="20204" b="-1212"/>
          <a:stretch>
            <a:fillRect/>
          </a:stretch>
        </p:blipFill>
        <p:spPr bwMode="auto">
          <a:xfrm>
            <a:off x="6638982" y="3619578"/>
            <a:ext cx="2527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AutoShape 6"/>
          <p:cNvSpPr>
            <a:spLocks noChangeArrowheads="1"/>
          </p:cNvSpPr>
          <p:nvPr/>
        </p:nvSpPr>
        <p:spPr bwMode="auto">
          <a:xfrm>
            <a:off x="5356282" y="4264103"/>
            <a:ext cx="1212850" cy="614363"/>
          </a:xfrm>
          <a:prstGeom prst="rightArrow">
            <a:avLst>
              <a:gd name="adj1" fmla="val 50000"/>
              <a:gd name="adj2" fmla="val 49336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Periodic Noise Reduction by Frequency Domain Filter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Here we will look at more specialized frequency domain filters, which are efficient to reduce or remove periodic noise. They are:</a:t>
            </a:r>
          </a:p>
          <a:p>
            <a:pPr marL="357505" indent="-35750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zh-CN" sz="2800" dirty="0" err="1">
                <a:ea typeface="宋体" panose="02010600030101010101" pitchFamily="2" charset="-122"/>
                <a:cs typeface="Times New Roman" panose="02020603050405020304" pitchFamily="18" charset="0"/>
              </a:rPr>
              <a:t>Bandreject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 filter</a:t>
            </a:r>
          </a:p>
          <a:p>
            <a:pPr marL="357505" indent="-35750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Bandpass filter</a:t>
            </a:r>
          </a:p>
          <a:p>
            <a:pPr marL="357505" indent="-357505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Notch filter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Periodic Noise</a:t>
            </a: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292226"/>
            <a:ext cx="28384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1292225"/>
            <a:ext cx="293370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425826" y="3435351"/>
            <a:ext cx="835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spatial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554663" y="3503613"/>
            <a:ext cx="478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Frequency (note the four pairs of bright dots)</a:t>
            </a:r>
          </a:p>
        </p:txBody>
      </p:sp>
      <p:sp>
        <p:nvSpPr>
          <p:cNvPr id="44038" name="Rectangle 9"/>
          <p:cNvSpPr>
            <a:spLocks noChangeArrowheads="1"/>
          </p:cNvSpPr>
          <p:nvPr/>
        </p:nvSpPr>
        <p:spPr bwMode="auto">
          <a:xfrm>
            <a:off x="550718" y="5419726"/>
            <a:ext cx="11159837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IE" altLang="zh-CN" sz="2400" dirty="0">
                <a:ea typeface="宋体" panose="02010600030101010101" pitchFamily="2" charset="-122"/>
              </a:rPr>
              <a:t>Removing periodic noise form an image involves removing a particular range of frequencies from that image.</a:t>
            </a:r>
          </a:p>
          <a:p>
            <a:pPr>
              <a:spcBef>
                <a:spcPct val="20000"/>
              </a:spcBef>
            </a:pPr>
            <a:r>
              <a:rPr lang="en-IE" altLang="zh-CN" sz="2400" i="1" dirty="0">
                <a:ea typeface="宋体" panose="02010600030101010101" pitchFamily="2" charset="-122"/>
              </a:rPr>
              <a:t>Band reject</a:t>
            </a:r>
            <a:r>
              <a:rPr lang="en-IE" altLang="zh-CN" sz="2400" dirty="0">
                <a:ea typeface="宋体" panose="02010600030101010101" pitchFamily="2" charset="-122"/>
              </a:rPr>
              <a:t> filters can be used for this purpose.</a:t>
            </a:r>
          </a:p>
        </p:txBody>
      </p:sp>
      <p:graphicFrame>
        <p:nvGraphicFramePr>
          <p:cNvPr id="44039" name="对象 1"/>
          <p:cNvGraphicFramePr>
            <a:graphicFrameLocks noChangeAspect="1"/>
          </p:cNvGraphicFramePr>
          <p:nvPr/>
        </p:nvGraphicFramePr>
        <p:xfrm>
          <a:off x="3290888" y="3979863"/>
          <a:ext cx="55165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r:id="rId5" imgW="2692400" imgH="635000" progId="Equation.DSMT4">
                  <p:embed/>
                </p:oleObj>
              </mc:Choice>
              <mc:Fallback>
                <p:oleObj r:id="rId5" imgW="2692400" imgH="6350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3979863"/>
                        <a:ext cx="5516562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DD5D2-EAFE-4E1C-8136-25FD754B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8ED085-B6D6-43DF-B119-A074DFD75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89"/>
          <a:stretch/>
        </p:blipFill>
        <p:spPr bwMode="auto">
          <a:xfrm>
            <a:off x="1046692" y="1750165"/>
            <a:ext cx="10229562" cy="419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3494D21-29D3-4393-9000-8723FA1E2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Periodic Noise</a:t>
            </a:r>
          </a:p>
        </p:txBody>
      </p:sp>
    </p:spTree>
    <p:extLst>
      <p:ext uri="{BB962C8B-B14F-4D97-AF65-F5344CB8AC3E}">
        <p14:creationId xmlns:p14="http://schemas.microsoft.com/office/powerpoint/2010/main" val="298690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Band Reject Filters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006" y="1236344"/>
            <a:ext cx="11235593" cy="5538529"/>
          </a:xfrm>
        </p:spPr>
        <p:txBody>
          <a:bodyPr>
            <a:normAutofit/>
          </a:bodyPr>
          <a:lstStyle/>
          <a:p>
            <a:pPr lvl="0"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ea typeface="宋体" panose="02010600030101010101" pitchFamily="2" charset="-122"/>
              </a:rPr>
              <a:t>An ideal band reject filter is given as follows:</a:t>
            </a: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endParaRPr lang="en-IE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ea typeface="宋体" panose="02010600030101010101" pitchFamily="2" charset="-122"/>
              </a:rPr>
              <a:t>W is the band width, </a:t>
            </a:r>
            <a:r>
              <a:rPr lang="en-IE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IE" altLang="zh-CN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IE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dirty="0">
                <a:solidFill>
                  <a:prstClr val="black"/>
                </a:solidFill>
                <a:ea typeface="宋体" panose="02010600030101010101" pitchFamily="2" charset="-122"/>
              </a:rPr>
              <a:t>is its r</a:t>
            </a:r>
            <a:r>
              <a:rPr lang="en-US" altLang="zh-CN" dirty="0" err="1">
                <a:solidFill>
                  <a:prstClr val="black"/>
                </a:solidFill>
                <a:ea typeface="宋体" panose="02010600030101010101" pitchFamily="2" charset="-122"/>
              </a:rPr>
              <a:t>ing</a:t>
            </a:r>
            <a:r>
              <a:rPr lang="en-IE" altLang="zh-CN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en-IE" altLang="zh-CN" dirty="0" err="1">
                <a:solidFill>
                  <a:prstClr val="black"/>
                </a:solidFill>
                <a:ea typeface="宋体" panose="02010600030101010101" pitchFamily="2" charset="-122"/>
              </a:rPr>
              <a:t>center</a:t>
            </a:r>
            <a:r>
              <a:rPr lang="en-IE" altLang="zh-CN" dirty="0">
                <a:solidFill>
                  <a:prstClr val="black"/>
                </a:solidFill>
                <a:ea typeface="宋体" panose="02010600030101010101" pitchFamily="2" charset="-122"/>
              </a:rPr>
              <a:t>.</a:t>
            </a:r>
            <a:endParaRPr lang="en-US" altLang="zh-CN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2753303" y="1782618"/>
          <a:ext cx="6529388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r:id="rId4" imgW="2743200" imgH="1143000" progId="Equation.3">
                  <p:embed/>
                </p:oleObj>
              </mc:Choice>
              <mc:Fallback>
                <p:oleObj r:id="rId4" imgW="27432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303" y="1782618"/>
                        <a:ext cx="6529388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2908878" y="4817918"/>
          <a:ext cx="61134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r:id="rId6" imgW="2349500" imgH="228600" progId="Equation.3">
                  <p:embed/>
                </p:oleObj>
              </mc:Choice>
              <mc:Fallback>
                <p:oleObj r:id="rId6" imgW="2349500" imgH="2286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878" y="4817918"/>
                        <a:ext cx="6113463" cy="59531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Band Reject Filters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Butterworth </a:t>
            </a:r>
            <a:r>
              <a:rPr lang="en-US" altLang="zh-CN" dirty="0" err="1">
                <a:ea typeface="宋体" panose="02010600030101010101" pitchFamily="2" charset="-122"/>
              </a:rPr>
              <a:t>bandreject</a:t>
            </a:r>
            <a:r>
              <a:rPr lang="en-US" altLang="zh-CN" dirty="0">
                <a:ea typeface="宋体" panose="02010600030101010101" pitchFamily="2" charset="-122"/>
              </a:rPr>
              <a:t> filter of order n: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Gaussian </a:t>
            </a:r>
            <a:r>
              <a:rPr lang="en-US" altLang="zh-CN" dirty="0" err="1">
                <a:ea typeface="宋体" panose="02010600030101010101" pitchFamily="2" charset="-122"/>
              </a:rPr>
              <a:t>bandreject</a:t>
            </a:r>
            <a:r>
              <a:rPr lang="en-US" altLang="zh-CN" dirty="0">
                <a:ea typeface="宋体" panose="02010600030101010101" pitchFamily="2" charset="-122"/>
              </a:rPr>
              <a:t> filter:</a:t>
            </a: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3996489" y="1785619"/>
          <a:ext cx="4360862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r:id="rId4" imgW="1955800" imgH="698500" progId="Equation.DSMT4">
                  <p:embed/>
                </p:oleObj>
              </mc:Choice>
              <mc:Fallback>
                <p:oleObj r:id="rId4" imgW="1955800" imgH="698500" progId="Equation.DSMT4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6489" y="1785619"/>
                        <a:ext cx="4360862" cy="1557338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/>
        </p:nvGraphicFramePr>
        <p:xfrm>
          <a:off x="3996489" y="4978374"/>
          <a:ext cx="461645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r:id="rId6" imgW="1637665" imgH="431800" progId="Equation.DSMT4">
                  <p:embed/>
                </p:oleObj>
              </mc:Choice>
              <mc:Fallback>
                <p:oleObj r:id="rId6" imgW="1637665" imgH="431800" progId="Equation.DSMT4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6489" y="4978374"/>
                        <a:ext cx="4616450" cy="121761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Band Reject Filters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915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ideal band reject filter is shown below, along with Butterworth and Gaussian versions of the filter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9"/>
          <a:stretch>
            <a:fillRect/>
          </a:stretch>
        </p:blipFill>
        <p:spPr bwMode="auto">
          <a:xfrm>
            <a:off x="2243138" y="3048000"/>
            <a:ext cx="80327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9"/>
          <p:cNvSpPr txBox="1">
            <a:spLocks noChangeArrowheads="1"/>
          </p:cNvSpPr>
          <p:nvPr/>
        </p:nvSpPr>
        <p:spPr bwMode="auto">
          <a:xfrm>
            <a:off x="2492110" y="4602164"/>
            <a:ext cx="1827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2400">
                <a:ea typeface="宋体" panose="02010600030101010101" pitchFamily="2" charset="-122"/>
              </a:rPr>
              <a:t>Ideal Band</a:t>
            </a:r>
            <a:br>
              <a:rPr lang="en-IE" altLang="zh-CN" sz="2400">
                <a:ea typeface="宋体" panose="02010600030101010101" pitchFamily="2" charset="-122"/>
              </a:rPr>
            </a:br>
            <a:r>
              <a:rPr lang="en-IE" altLang="zh-CN" sz="2400">
                <a:ea typeface="宋体" panose="02010600030101010101" pitchFamily="2" charset="-122"/>
              </a:rPr>
              <a:t>Reject Filter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49157" name="Text Box 10"/>
          <p:cNvSpPr txBox="1">
            <a:spLocks noChangeArrowheads="1"/>
          </p:cNvSpPr>
          <p:nvPr/>
        </p:nvSpPr>
        <p:spPr bwMode="auto">
          <a:xfrm>
            <a:off x="4974996" y="4602164"/>
            <a:ext cx="24769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2400">
                <a:ea typeface="宋体" panose="02010600030101010101" pitchFamily="2" charset="-122"/>
              </a:rPr>
              <a:t>Butterworth</a:t>
            </a:r>
            <a:br>
              <a:rPr lang="en-IE" altLang="zh-CN" sz="2400">
                <a:ea typeface="宋体" panose="02010600030101010101" pitchFamily="2" charset="-122"/>
              </a:rPr>
            </a:br>
            <a:r>
              <a:rPr lang="en-IE" altLang="zh-CN" sz="2400">
                <a:ea typeface="宋体" panose="02010600030101010101" pitchFamily="2" charset="-122"/>
              </a:rPr>
              <a:t>Band Reject</a:t>
            </a:r>
            <a:br>
              <a:rPr lang="en-IE" altLang="zh-CN" sz="2400">
                <a:ea typeface="宋体" panose="02010600030101010101" pitchFamily="2" charset="-122"/>
              </a:rPr>
            </a:br>
            <a:r>
              <a:rPr lang="en-IE" altLang="zh-CN" sz="2400">
                <a:ea typeface="宋体" panose="02010600030101010101" pitchFamily="2" charset="-122"/>
              </a:rPr>
              <a:t>Filter (of order 1)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49158" name="Text Box 11"/>
          <p:cNvSpPr txBox="1">
            <a:spLocks noChangeArrowheads="1"/>
          </p:cNvSpPr>
          <p:nvPr/>
        </p:nvSpPr>
        <p:spPr bwMode="auto">
          <a:xfrm>
            <a:off x="8108515" y="4602164"/>
            <a:ext cx="18630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2400">
                <a:ea typeface="宋体" panose="02010600030101010101" pitchFamily="2" charset="-122"/>
              </a:rPr>
              <a:t>Gaussian</a:t>
            </a:r>
            <a:br>
              <a:rPr lang="en-IE" altLang="zh-CN" sz="2400">
                <a:ea typeface="宋体" panose="02010600030101010101" pitchFamily="2" charset="-122"/>
              </a:rPr>
            </a:br>
            <a:r>
              <a:rPr lang="en-IE" altLang="zh-CN" sz="2400">
                <a:ea typeface="宋体" panose="02010600030101010101" pitchFamily="2" charset="-122"/>
              </a:rPr>
              <a:t>Band Reject</a:t>
            </a:r>
            <a:br>
              <a:rPr lang="en-IE" altLang="zh-CN" sz="2400">
                <a:ea typeface="宋体" panose="02010600030101010101" pitchFamily="2" charset="-122"/>
              </a:rPr>
            </a:br>
            <a:r>
              <a:rPr lang="en-IE" altLang="zh-CN" sz="2400">
                <a:ea typeface="宋体" panose="02010600030101010101" pitchFamily="2" charset="-122"/>
              </a:rPr>
              <a:t>Filter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Band Reject Filter Example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5"/>
          <a:stretch>
            <a:fillRect/>
          </a:stretch>
        </p:blipFill>
        <p:spPr bwMode="auto">
          <a:xfrm>
            <a:off x="3441701" y="1890714"/>
            <a:ext cx="5413375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9"/>
          <p:cNvSpPr txBox="1">
            <a:spLocks noChangeArrowheads="1"/>
          </p:cNvSpPr>
          <p:nvPr/>
        </p:nvSpPr>
        <p:spPr bwMode="auto">
          <a:xfrm>
            <a:off x="3570289" y="1227139"/>
            <a:ext cx="2439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000">
                <a:ea typeface="宋体" panose="02010600030101010101" pitchFamily="2" charset="-122"/>
              </a:rPr>
              <a:t>Image corrupted by sinusoidal noise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51204" name="Text Box 10"/>
          <p:cNvSpPr txBox="1">
            <a:spLocks noChangeArrowheads="1"/>
          </p:cNvSpPr>
          <p:nvPr/>
        </p:nvSpPr>
        <p:spPr bwMode="auto">
          <a:xfrm>
            <a:off x="6130925" y="1241426"/>
            <a:ext cx="2439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000">
                <a:ea typeface="宋体" panose="02010600030101010101" pitchFamily="2" charset="-122"/>
              </a:rPr>
              <a:t>Fourier spectrum of corrupted image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51205" name="Text Box 11"/>
          <p:cNvSpPr txBox="1">
            <a:spLocks noChangeArrowheads="1"/>
          </p:cNvSpPr>
          <p:nvPr/>
        </p:nvSpPr>
        <p:spPr bwMode="auto">
          <a:xfrm>
            <a:off x="3659189" y="5935664"/>
            <a:ext cx="2439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000">
                <a:ea typeface="宋体" panose="02010600030101010101" pitchFamily="2" charset="-122"/>
              </a:rPr>
              <a:t>Butterworth band reject filter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51206" name="Text Box 12"/>
          <p:cNvSpPr txBox="1">
            <a:spLocks noChangeArrowheads="1"/>
          </p:cNvSpPr>
          <p:nvPr/>
        </p:nvSpPr>
        <p:spPr bwMode="auto">
          <a:xfrm>
            <a:off x="6203950" y="5935664"/>
            <a:ext cx="2439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000">
                <a:ea typeface="宋体" panose="02010600030101010101" pitchFamily="2" charset="-122"/>
              </a:rPr>
              <a:t>Filtered image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51207" name="Text Box 14"/>
          <p:cNvSpPr txBox="1">
            <a:spLocks noChangeArrowheads="1"/>
          </p:cNvSpPr>
          <p:nvPr/>
        </p:nvSpPr>
        <p:spPr bwMode="auto">
          <a:xfrm>
            <a:off x="1722439" y="4449764"/>
            <a:ext cx="14954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As sharp and narrow as possible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Band Pass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Opposite operation of a </a:t>
            </a:r>
            <a:r>
              <a:rPr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bandreject</a:t>
            </a: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filter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Can be obtained from a corresponding </a:t>
            </a:r>
            <a:r>
              <a:rPr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bandreject</a:t>
            </a: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filter with transfer function </a:t>
            </a:r>
            <a:r>
              <a:rPr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r>
              <a:rPr lang="en-US" altLang="zh-CN" sz="2800" baseline="-250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br</a:t>
            </a: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</p:txBody>
      </p:sp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3457374" y="3684586"/>
          <a:ext cx="45862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5" r:id="rId4" imgW="1816100" imgH="241300" progId="Equation.DSMT4">
                  <p:embed/>
                </p:oleObj>
              </mc:Choice>
              <mc:Fallback>
                <p:oleObj r:id="rId4" imgW="1816100" imgH="241300" progId="Equation.DSMT4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374" y="3684586"/>
                        <a:ext cx="4586287" cy="6096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Band Pass Filter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8052" y="4541085"/>
            <a:ext cx="11235593" cy="1631547"/>
          </a:xfrm>
        </p:spPr>
        <p:txBody>
          <a:bodyPr/>
          <a:lstStyle/>
          <a:p>
            <a:pPr lvl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IE" altLang="zh-CN" sz="28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Bandpass</a:t>
            </a:r>
            <a:r>
              <a:rPr lang="en-IE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filter helped isolate the noise pattern.</a:t>
            </a:r>
          </a:p>
          <a:p>
            <a:pPr lvl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IE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This is a useful result because it simplifies analysis of the noise, reasonable independently of image content.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95" b="50627"/>
          <a:stretch>
            <a:fillRect/>
          </a:stretch>
        </p:blipFill>
        <p:spPr bwMode="auto">
          <a:xfrm>
            <a:off x="2130137" y="1332025"/>
            <a:ext cx="3743325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00" y="1384412"/>
            <a:ext cx="368935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9" y="3071812"/>
            <a:ext cx="9991725" cy="3467100"/>
          </a:xfrm>
          <a:prstGeom prst="rect">
            <a:avLst/>
          </a:prstGeom>
        </p:spPr>
      </p:pic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Reject (or pass) frequencies in predefined neighborhoods about a center frequency: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Notch reject filter, and Notch pass filter.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7348" name="Text Box 14"/>
          <p:cNvSpPr txBox="1">
            <a:spLocks noChangeArrowheads="1"/>
          </p:cNvSpPr>
          <p:nvPr/>
        </p:nvSpPr>
        <p:spPr bwMode="auto">
          <a:xfrm>
            <a:off x="550006" y="2518293"/>
            <a:ext cx="255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Notch reject filter: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Enhancement vs. Restoration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25921" y="2352963"/>
            <a:ext cx="3260479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zh-CN" altLang="en-US" b="1" kern="0" dirty="0">
                <a:ea typeface="宋体" panose="02010600030101010101" pitchFamily="2" charset="-122"/>
              </a:rPr>
              <a:t>“</a:t>
            </a:r>
            <a:r>
              <a:rPr lang="en-US" altLang="zh-CN" b="1" kern="0" dirty="0">
                <a:ea typeface="宋体" panose="02010600030101010101" pitchFamily="2" charset="-122"/>
              </a:rPr>
              <a:t>Better” visual representation</a:t>
            </a:r>
          </a:p>
          <a:p>
            <a:pPr marL="0" indent="0" eaLnBrk="1" hangingPunct="1"/>
            <a:endParaRPr lang="en-US" altLang="zh-CN" b="1" kern="0" dirty="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b="1" kern="0" dirty="0">
                <a:ea typeface="宋体" panose="02010600030101010101" pitchFamily="2" charset="-122"/>
              </a:rPr>
              <a:t>Subjective</a:t>
            </a:r>
          </a:p>
          <a:p>
            <a:pPr marL="0" indent="0" eaLnBrk="1" hangingPunct="1"/>
            <a:endParaRPr lang="en-US" altLang="zh-CN" b="1" kern="0" dirty="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b="1" kern="0" dirty="0">
                <a:ea typeface="宋体" panose="02010600030101010101" pitchFamily="2" charset="-122"/>
              </a:rPr>
              <a:t>No quantitative measures</a:t>
            </a:r>
          </a:p>
          <a:p>
            <a:pPr marL="0" indent="0" eaLnBrk="1" hangingPunct="1"/>
            <a:endParaRPr lang="en-US" altLang="zh-CN" b="1" kern="0" dirty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b="1" kern="0" dirty="0">
              <a:ea typeface="宋体" panose="02010600030101010101" pitchFamily="2" charset="-122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6421684" y="2352963"/>
            <a:ext cx="40338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en-US" altLang="zh-CN" b="1" kern="0">
                <a:ea typeface="宋体" panose="02010600030101010101" pitchFamily="2" charset="-122"/>
              </a:rPr>
              <a:t>Mathematical </a:t>
            </a:r>
          </a:p>
          <a:p>
            <a:pPr marL="0" indent="0" eaLnBrk="1" hangingPunct="1"/>
            <a:r>
              <a:rPr lang="en-US" altLang="zh-CN" b="1" kern="0">
                <a:ea typeface="宋体" panose="02010600030101010101" pitchFamily="2" charset="-122"/>
              </a:rPr>
              <a:t>Model dependent</a:t>
            </a:r>
          </a:p>
          <a:p>
            <a:pPr marL="0" indent="0" eaLnBrk="1" hangingPunct="1"/>
            <a:endParaRPr lang="en-US" altLang="zh-CN" b="1" kern="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b="1" kern="0">
                <a:ea typeface="宋体" panose="02010600030101010101" pitchFamily="2" charset="-122"/>
              </a:rPr>
              <a:t>Objective</a:t>
            </a:r>
          </a:p>
          <a:p>
            <a:pPr marL="0" indent="0" eaLnBrk="1" hangingPunct="1"/>
            <a:endParaRPr lang="en-US" altLang="zh-CN" b="1" kern="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b="1" kern="0">
                <a:ea typeface="宋体" panose="02010600030101010101" pitchFamily="2" charset="-122"/>
              </a:rPr>
              <a:t>Quantitative measures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5282496" y="2672051"/>
            <a:ext cx="81915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5285034" y="4083338"/>
            <a:ext cx="81915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258046" y="5154901"/>
            <a:ext cx="81915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405309" y="1535401"/>
            <a:ext cx="63293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ea typeface="宋体" panose="02010600030101010101" pitchFamily="2" charset="-122"/>
              </a:rPr>
              <a:t>Enhancement                 Restoration </a:t>
            </a:r>
            <a:endParaRPr lang="zh-CN" altLang="en-US" sz="28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Symmetry:</a:t>
            </a:r>
          </a:p>
          <a:p>
            <a:pPr marL="457200" lvl="1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 symmetric pairs about the origin</a:t>
            </a:r>
          </a:p>
          <a:p>
            <a:pPr marL="457200" lvl="1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Exception: Origin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The number of pairs of notch filters</a:t>
            </a:r>
          </a:p>
          <a:p>
            <a:pPr marL="457200" lvl="1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Arbitrary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The shape of pairs of notch filters</a:t>
            </a:r>
          </a:p>
          <a:p>
            <a:pPr marL="457200" lvl="1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Arbitrary</a:t>
            </a:r>
          </a:p>
          <a:p>
            <a:pPr marL="457200" lvl="1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29937" y="1303049"/>
            <a:ext cx="9954491" cy="4778375"/>
          </a:xfrm>
        </p:spPr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Notch reject filter: radius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with centers at 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), and by Symmetry at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(-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-v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is</a:t>
            </a:r>
          </a:p>
          <a:p>
            <a:endParaRPr lang="zh-CN" altLang="en-US" dirty="0"/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974996"/>
              </p:ext>
            </p:extLst>
          </p:nvPr>
        </p:nvGraphicFramePr>
        <p:xfrm>
          <a:off x="1102399" y="2851873"/>
          <a:ext cx="583882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9" r:id="rId4" imgW="2895600" imgH="482600" progId="Equation.DSMT4">
                  <p:embed/>
                </p:oleObj>
              </mc:Choice>
              <mc:Fallback>
                <p:oleObj r:id="rId4" imgW="2895600" imgH="482600" progId="Equation.DSMT4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399" y="2851873"/>
                        <a:ext cx="5838825" cy="973137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804288"/>
              </p:ext>
            </p:extLst>
          </p:nvPr>
        </p:nvGraphicFramePr>
        <p:xfrm>
          <a:off x="991274" y="4345710"/>
          <a:ext cx="6589713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0" r:id="rId6" imgW="3225800" imgH="482600" progId="Equation.DSMT4">
                  <p:embed/>
                </p:oleObj>
              </mc:Choice>
              <mc:Fallback>
                <p:oleObj r:id="rId6" imgW="3225800" imgH="482600" progId="Equation.DSMT4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274" y="4345710"/>
                        <a:ext cx="6589713" cy="985838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/>
          <a:srcRect r="65794" b="24275"/>
          <a:stretch/>
        </p:blipFill>
        <p:spPr>
          <a:xfrm>
            <a:off x="7900321" y="2500730"/>
            <a:ext cx="3841945" cy="29527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>
            <a:fillRect/>
          </a:stretch>
        </p:blipFill>
        <p:spPr bwMode="auto">
          <a:xfrm>
            <a:off x="4384765" y="2187538"/>
            <a:ext cx="36687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68193" y="1310842"/>
            <a:ext cx="414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ea typeface="宋体" panose="02010600030101010101" pitchFamily="2" charset="-122"/>
              </a:rPr>
              <a:t>Batterworth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 notch reject filter: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765" y="4323916"/>
            <a:ext cx="381317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68193" y="3643673"/>
            <a:ext cx="3878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Gaussian notch reject filter: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68020" y="5521960"/>
            <a:ext cx="93986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It is note that these three filters become highpass filter if</a:t>
            </a:r>
          </a:p>
          <a:p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=v</a:t>
            </a:r>
            <a:r>
              <a:rPr lang="en-US" altLang="zh-CN" sz="2400" i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Notch Filter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8975" y="1487488"/>
            <a:ext cx="2487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Notch Pass filter: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4200" y="3121025"/>
            <a:ext cx="7723188" cy="168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It is note that it become </a:t>
            </a:r>
            <a:r>
              <a:rPr lang="en-US" altLang="zh-CN" sz="2400" dirty="0" err="1">
                <a:solidFill>
                  <a:srgbClr val="000000"/>
                </a:solidFill>
                <a:ea typeface="宋体" panose="02010600030101010101" pitchFamily="2" charset="-122"/>
              </a:rPr>
              <a:t>lowpass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 filter if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=v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np: north pass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nr: north reject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88" y="2231414"/>
            <a:ext cx="4229100" cy="6762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DD5D2-EAFE-4E1C-8136-25FD754B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8ED085-B6D6-43DF-B119-A074DFD7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2" y="1404750"/>
            <a:ext cx="6085628" cy="503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FB562D5-66BC-44AC-85A0-A298EFF51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Notch Filter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6CBE0187-D92B-4B84-83D0-0F31B5B4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33" y="2596857"/>
            <a:ext cx="2974650" cy="24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0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88130" y="5899150"/>
            <a:ext cx="555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Filtered by GLPF, example in Chapter 4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13" y="1363662"/>
            <a:ext cx="989647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91" y="1178046"/>
            <a:ext cx="7287510" cy="5543429"/>
          </a:xfrm>
          <a:prstGeom prst="rect">
            <a:avLst/>
          </a:prstGeom>
        </p:spPr>
      </p:pic>
      <p:sp>
        <p:nvSpPr>
          <p:cNvPr id="6860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Notch Filter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0" y="5407065"/>
            <a:ext cx="24945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Notch reject filter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430701" y="5635665"/>
            <a:ext cx="59117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8" name="Group 18"/>
          <p:cNvGrpSpPr/>
          <p:nvPr/>
        </p:nvGrpSpPr>
        <p:grpSpPr bwMode="auto">
          <a:xfrm>
            <a:off x="9272452" y="2317809"/>
            <a:ext cx="2716212" cy="3263901"/>
            <a:chOff x="6127" y="1416"/>
            <a:chExt cx="1711" cy="2056"/>
          </a:xfrm>
        </p:grpSpPr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8" r="33578" b="24048"/>
            <a:stretch>
              <a:fillRect/>
            </a:stretch>
          </p:blipFill>
          <p:spPr bwMode="auto">
            <a:xfrm>
              <a:off x="6127" y="1416"/>
              <a:ext cx="1711" cy="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6216" y="3184"/>
              <a:ext cx="15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Filtered by GLPF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Estimating the Degradation Function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Three principal ways to estimate 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Observation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Experimentation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Mathematical modeling</a:t>
            </a:r>
          </a:p>
          <a:p>
            <a:pPr marL="0" indent="0" eaLnBrk="1" hangingPunct="1">
              <a:lnSpc>
                <a:spcPct val="150000"/>
              </a:lnSpc>
            </a:pPr>
            <a:endParaRPr lang="en-US" altLang="zh-CN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Using a degradation function that has been estimated in some way to restore a image is called Blind deconvolution.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Because the true degradation function is seldom known completely.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Image Observation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Given an image, without prior knowledge.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Gather information from the image itself.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Example: the image is blurred</a:t>
            </a:r>
          </a:p>
          <a:p>
            <a:pPr marL="1073150" lvl="1" indent="-53213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Look at a small section of the image.</a:t>
            </a:r>
          </a:p>
          <a:p>
            <a:pPr marL="1073150" lvl="1" indent="-53213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Look for areas of strong signal content.</a:t>
            </a:r>
          </a:p>
          <a:p>
            <a:pPr marL="1073150" lvl="1" indent="-53213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Construct an unblurred image of the same size and characteristics as the observed subimage.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Image Observation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006" y="1236343"/>
            <a:ext cx="11235593" cy="5403447"/>
          </a:xfrm>
        </p:spPr>
        <p:txBody>
          <a:bodyPr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Let the observed </a:t>
            </a: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subimage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be denoted by 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i="1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.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Let the constructed </a:t>
            </a: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subimage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be denoted by Assuming the effect of noise is negligible (strong –signal area) , then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Deduce the complete function 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 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 v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i="1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.</a:t>
            </a:r>
          </a:p>
          <a:p>
            <a:pPr lvl="0" algn="just" fontAlgn="base"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Eg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. Suppose that a radial plot of 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i="1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 v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turns out to have the shape of Butterworth </a:t>
            </a: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lowpass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filter. We can use that information to construct a function 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 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u, v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on a larger scale, but having the same shape.</a:t>
            </a:r>
          </a:p>
          <a:p>
            <a:endParaRPr lang="zh-CN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8742"/>
          <a:stretch>
            <a:fillRect/>
          </a:stretch>
        </p:blipFill>
        <p:spPr bwMode="auto">
          <a:xfrm>
            <a:off x="4384765" y="2825895"/>
            <a:ext cx="446881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i-FI" altLang="zh-CN" dirty="0">
                <a:ea typeface="宋体" panose="02010600030101010101" pitchFamily="2" charset="-122"/>
              </a:rPr>
              <a:t>Image Restoration General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65430" indent="-26543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fi-FI" altLang="zh-CN" dirty="0">
                <a:ea typeface="宋体" panose="02010600030101010101" pitchFamily="2" charset="-122"/>
              </a:rPr>
              <a:t>One has to have some </a:t>
            </a:r>
            <a:r>
              <a:rPr lang="fi-FI" altLang="zh-CN" i="1" dirty="0">
                <a:ea typeface="宋体" panose="02010600030101010101" pitchFamily="2" charset="-122"/>
              </a:rPr>
              <a:t>a priori</a:t>
            </a:r>
            <a:r>
              <a:rPr lang="fi-FI" altLang="zh-CN" dirty="0">
                <a:ea typeface="宋体" panose="02010600030101010101" pitchFamily="2" charset="-122"/>
              </a:rPr>
              <a:t> knowledge about the degragation process.</a:t>
            </a:r>
          </a:p>
          <a:p>
            <a:pPr marL="265430" indent="-26543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fi-FI" altLang="zh-CN" dirty="0">
                <a:ea typeface="宋体" panose="02010600030101010101" pitchFamily="2" charset="-122"/>
              </a:rPr>
              <a:t>Usually we need to know: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fi-FI" altLang="zh-CN" dirty="0">
                <a:ea typeface="宋体" panose="02010600030101010101" pitchFamily="2" charset="-122"/>
              </a:rPr>
              <a:t>The noise in the original image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fi-FI" altLang="zh-CN" dirty="0">
                <a:ea typeface="宋体" panose="02010600030101010101" pitchFamily="2" charset="-122"/>
              </a:rPr>
              <a:t>Model for degragation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fi-FI" altLang="zh-CN" dirty="0">
                <a:ea typeface="宋体" panose="02010600030101010101" pitchFamily="2" charset="-122"/>
              </a:rPr>
              <a:t>Some information from original image</a:t>
            </a:r>
          </a:p>
          <a:p>
            <a:pPr marL="265430" indent="-26543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Experimentation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Assume: 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Equipment similar to another equipment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Obtain an accurate estimate of the degradation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Images similar to the degraded image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Various system setting 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Until degraded as closely as possible to the image we wish to restore.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>
                <a:ea typeface="宋体" panose="02010600030101010101" pitchFamily="2" charset="-122"/>
              </a:rPr>
              <a:t>Space-invariant system with impulse response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Experimentation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Impulse response of the degradation</a:t>
            </a:r>
          </a:p>
          <a:p>
            <a:pPr marL="827405" lvl="1" indent="-28575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Imaging an impulse using the same system settings.</a:t>
            </a:r>
          </a:p>
          <a:p>
            <a:pPr lvl="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An impulse </a:t>
            </a:r>
          </a:p>
          <a:p>
            <a:pPr marL="827405" lvl="1" indent="-28575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Is simulated by a bright dot of light.</a:t>
            </a:r>
          </a:p>
          <a:p>
            <a:pPr marL="827405" lvl="1" indent="-28575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Bright enough to reduce the effect of noise.</a:t>
            </a:r>
          </a:p>
          <a:p>
            <a:pPr marL="827405" lvl="1" indent="-285750" fontAlgn="base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Fourier transform of an impulse is a constant.</a:t>
            </a:r>
          </a:p>
          <a:p>
            <a:pPr lvl="0" fontAlgn="base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3497" y="4932336"/>
            <a:ext cx="4156075" cy="12636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54" y="5719990"/>
            <a:ext cx="3299580" cy="1001485"/>
          </a:xfrm>
          <a:prstGeom prst="rect">
            <a:avLst/>
          </a:prstGeom>
        </p:spPr>
      </p:pic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Experimentation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5" y="1521949"/>
            <a:ext cx="10992825" cy="43232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Modeling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Consider environmental conditions causing degradations</a:t>
            </a:r>
          </a:p>
          <a:p>
            <a:pPr marL="827405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Example: atmospheric turbulence.  </a:t>
            </a:r>
          </a:p>
          <a:p>
            <a:pPr marL="827405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Hufnagel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 and Stanley 1964.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Modeling: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Where </a:t>
            </a:r>
            <a:r>
              <a:rPr lang="en-US" altLang="zh-CN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i="1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is a constant, and depends on the nature of the turbulence.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Has the same form of Gaussian </a:t>
            </a:r>
            <a:r>
              <a:rPr lang="en-US" altLang="zh-CN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lowpass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filter, it is used sometimes to model mild, uniform </a:t>
            </a:r>
            <a:r>
              <a:rPr lang="en-US" altLang="zh-CN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bluring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.</a:t>
            </a: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0664"/>
              </p:ext>
            </p:extLst>
          </p:nvPr>
        </p:nvGraphicFramePr>
        <p:xfrm>
          <a:off x="2008605" y="3607009"/>
          <a:ext cx="42814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3" r:id="rId4" imgW="1256665" imgH="254000" progId="Equation.3">
                  <p:embed/>
                </p:oleObj>
              </mc:Choice>
              <mc:Fallback>
                <p:oleObj r:id="rId4" imgW="1256665" imgH="254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605" y="3607009"/>
                        <a:ext cx="4281488" cy="865187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60" y="977315"/>
            <a:ext cx="7526980" cy="5880685"/>
          </a:xfrm>
          <a:prstGeom prst="rect">
            <a:avLst/>
          </a:prstGeom>
        </p:spPr>
      </p:pic>
      <p:sp>
        <p:nvSpPr>
          <p:cNvPr id="768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Atmospheric Turbulence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8547353" y="3412084"/>
          <a:ext cx="323373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1" r:id="rId4" imgW="1574800" imgH="431800" progId="Equation.3">
                  <p:embed/>
                </p:oleObj>
              </mc:Choice>
              <mc:Fallback>
                <p:oleObj r:id="rId4" imgW="1574800" imgH="4318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7353" y="3412084"/>
                        <a:ext cx="3233737" cy="88582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537828" y="2196059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K=0.0025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536240" y="5505997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K=0.00025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167859" y="5597234"/>
            <a:ext cx="104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K=0.001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Estimation by Modeling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Derive a mathematical model of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Motion Blur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</a:rPr>
              <a:t>An image blurred by uniform linear motion between Image and the sensor during image acquisition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</a:rPr>
              <a:t>Image f(</a:t>
            </a:r>
            <a:r>
              <a:rPr lang="en-US" altLang="zh-CN" dirty="0" err="1">
                <a:ea typeface="宋体" panose="02010600030101010101" pitchFamily="2" charset="-122"/>
              </a:rPr>
              <a:t>x,y</a:t>
            </a:r>
            <a:r>
              <a:rPr lang="en-US" altLang="zh-CN" dirty="0">
                <a:ea typeface="宋体" panose="02010600030101010101" pitchFamily="2" charset="-122"/>
              </a:rPr>
              <a:t>) is in planar motion 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</a:rPr>
              <a:t>x</a:t>
            </a:r>
            <a:r>
              <a:rPr lang="en-US" altLang="zh-CN" baseline="-25000" dirty="0">
                <a:ea typeface="宋体" panose="02010600030101010101" pitchFamily="2" charset="-122"/>
              </a:rPr>
              <a:t>0</a:t>
            </a:r>
            <a:r>
              <a:rPr lang="en-US" altLang="zh-CN" dirty="0">
                <a:ea typeface="宋体" panose="02010600030101010101" pitchFamily="2" charset="-122"/>
              </a:rPr>
              <a:t>(t) and y</a:t>
            </a:r>
            <a:r>
              <a:rPr lang="en-US" altLang="zh-CN" baseline="-25000" dirty="0">
                <a:ea typeface="宋体" panose="02010600030101010101" pitchFamily="2" charset="-122"/>
              </a:rPr>
              <a:t>0</a:t>
            </a:r>
            <a:r>
              <a:rPr lang="en-US" altLang="zh-CN" dirty="0">
                <a:ea typeface="宋体" panose="02010600030101010101" pitchFamily="2" charset="-122"/>
              </a:rPr>
              <a:t> (t) time varying components of motion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Motion Blur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Assuming shutter opening and closing takes place instantaneously, and optical imaging process is perfect, not affected by image motion. If T is the duration of the exposure, and g (x, y) is blurred image.</a:t>
            </a:r>
          </a:p>
          <a:p>
            <a:endParaRPr lang="zh-CN" altLang="en-US" dirty="0"/>
          </a:p>
        </p:txBody>
      </p:sp>
      <p:graphicFrame>
        <p:nvGraphicFramePr>
          <p:cNvPr id="78850" name="Object 10"/>
          <p:cNvGraphicFramePr>
            <a:graphicFrameLocks noChangeAspect="1"/>
          </p:cNvGraphicFramePr>
          <p:nvPr/>
        </p:nvGraphicFramePr>
        <p:xfrm>
          <a:off x="2284414" y="2405063"/>
          <a:ext cx="49561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2" name="公式" r:id="rId3" imgW="2171700" imgH="330200" progId="Equation.3">
                  <p:embed/>
                </p:oleObj>
              </mc:Choice>
              <mc:Fallback>
                <p:oleObj name="公式" r:id="rId3" imgW="2171700" imgH="330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4" y="2405063"/>
                        <a:ext cx="4956175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1" name="Object 11"/>
          <p:cNvGraphicFramePr>
            <a:graphicFrameLocks noChangeAspect="1"/>
          </p:cNvGraphicFramePr>
          <p:nvPr/>
        </p:nvGraphicFramePr>
        <p:xfrm>
          <a:off x="2247900" y="3190876"/>
          <a:ext cx="6750050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3" name="公式" r:id="rId5" imgW="3136900" imgH="1701800" progId="Equation.3">
                  <p:embed/>
                </p:oleObj>
              </mc:Choice>
              <mc:Fallback>
                <p:oleObj name="公式" r:id="rId5" imgW="3136900" imgH="1701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3190876"/>
                        <a:ext cx="6750050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15"/>
          <p:cNvGraphicFramePr>
            <a:graphicFrameLocks noChangeAspect="1"/>
          </p:cNvGraphicFramePr>
          <p:nvPr/>
        </p:nvGraphicFramePr>
        <p:xfrm>
          <a:off x="6964364" y="5564188"/>
          <a:ext cx="334168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4" name="公式" r:id="rId7" imgW="2362200" imgH="241300" progId="Equation.3">
                  <p:embed/>
                </p:oleObj>
              </mc:Choice>
              <mc:Fallback>
                <p:oleObj name="公式" r:id="rId7" imgW="23622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4" y="5564188"/>
                        <a:ext cx="3341687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Line 17"/>
          <p:cNvSpPr>
            <a:spLocks noChangeShapeType="1"/>
          </p:cNvSpPr>
          <p:nvPr/>
        </p:nvSpPr>
        <p:spPr bwMode="auto">
          <a:xfrm>
            <a:off x="6908801" y="5311775"/>
            <a:ext cx="638175" cy="203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5" name="Line 18"/>
          <p:cNvSpPr>
            <a:spLocks noChangeShapeType="1"/>
          </p:cNvSpPr>
          <p:nvPr/>
        </p:nvSpPr>
        <p:spPr bwMode="auto">
          <a:xfrm flipH="1">
            <a:off x="6169026" y="5732463"/>
            <a:ext cx="73977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6" name="文本框 1"/>
          <p:cNvSpPr txBox="1">
            <a:spLocks noChangeArrowheads="1"/>
          </p:cNvSpPr>
          <p:nvPr/>
        </p:nvSpPr>
        <p:spPr bwMode="auto">
          <a:xfrm>
            <a:off x="8137526" y="59563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Section 4.6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Motion Blur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003425" y="2073564"/>
          <a:ext cx="43608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2" r:id="rId3" imgW="1790700" imgH="330200" progId="Equation.3">
                  <p:embed/>
                </p:oleObj>
              </mc:Choice>
              <mc:Fallback>
                <p:oleObj r:id="rId3" imgW="1790700" imgH="330200" progId="Equation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2073564"/>
                        <a:ext cx="4360863" cy="80486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957388" y="1241714"/>
          <a:ext cx="42005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3" r:id="rId5" imgW="1497965" imgH="203200" progId="Equation.3">
                  <p:embed/>
                </p:oleObj>
              </mc:Choice>
              <mc:Fallback>
                <p:oleObj r:id="rId5" imgW="1497965" imgH="2032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1241714"/>
                        <a:ext cx="4200525" cy="56991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995488" y="3111789"/>
          <a:ext cx="7794625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4" r:id="rId7" imgW="2781300" imgH="1295400" progId="Equation.3">
                  <p:embed/>
                </p:oleObj>
              </mc:Choice>
              <mc:Fallback>
                <p:oleObj r:id="rId7" imgW="2781300" imgH="1295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3111789"/>
                        <a:ext cx="7794625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Motion Blur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8" y="1250066"/>
            <a:ext cx="11259636" cy="447940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Inverse Filtering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</a:rPr>
              <a:t>Studying restoration of images degraded by a degradation function </a:t>
            </a:r>
            <a:r>
              <a:rPr lang="en-US" altLang="zh-CN" i="1" dirty="0">
                <a:solidFill>
                  <a:prstClr val="black"/>
                </a:solidFill>
                <a:ea typeface="宋体" panose="02010600030101010101" pitchFamily="2" charset="-122"/>
              </a:rPr>
              <a:t>H, 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</a:rPr>
              <a:t>which is given or obtained by a method, such as those discussed in the previous sections.</a:t>
            </a: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lvl="0" algn="just">
              <a:lnSpc>
                <a:spcPct val="120000"/>
              </a:lnSpc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</a:rPr>
              <a:t>It tells us that even if we know the degradation function we cannot recover the </a:t>
            </a:r>
            <a:r>
              <a:rPr lang="en-US" altLang="zh-CN" dirty="0" err="1">
                <a:solidFill>
                  <a:prstClr val="black"/>
                </a:solidFill>
                <a:ea typeface="宋体" panose="02010600030101010101" pitchFamily="2" charset="-122"/>
              </a:rPr>
              <a:t>undegraded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</a:rPr>
              <a:t> image. Because </a:t>
            </a:r>
            <a:r>
              <a:rPr lang="en-US" altLang="zh-CN" i="1" dirty="0">
                <a:solidFill>
                  <a:prstClr val="black"/>
                </a:solidFill>
                <a:ea typeface="宋体" panose="02010600030101010101" pitchFamily="2" charset="-122"/>
              </a:rPr>
              <a:t>N(</a:t>
            </a:r>
            <a:r>
              <a:rPr lang="en-US" altLang="zh-CN" i="1" dirty="0" err="1">
                <a:solidFill>
                  <a:prstClr val="black"/>
                </a:solidFill>
                <a:ea typeface="宋体" panose="02010600030101010101" pitchFamily="2" charset="-122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</a:rPr>
              <a:t> is a random function whose Fourier transform is not known.</a:t>
            </a:r>
          </a:p>
          <a:p>
            <a:endParaRPr lang="zh-CN" alt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594464" y="2906597"/>
          <a:ext cx="514667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7" r:id="rId3" imgW="2273300" imgH="635000" progId="Equation.3">
                  <p:embed/>
                </p:oleObj>
              </mc:Choice>
              <mc:Fallback>
                <p:oleObj r:id="rId3" imgW="2273300" imgH="6350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464" y="2906597"/>
                        <a:ext cx="5146675" cy="14382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654628" y="3225801"/>
            <a:ext cx="1104553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In frequency domain representation:</a:t>
            </a:r>
          </a:p>
        </p:txBody>
      </p:sp>
      <p:sp>
        <p:nvSpPr>
          <p:cNvPr id="1228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 Model of Image Degradation and Restoration</a:t>
            </a:r>
          </a:p>
        </p:txBody>
      </p:sp>
      <p:graphicFrame>
        <p:nvGraphicFramePr>
          <p:cNvPr id="12295" name="Object 1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715000" y="5074391"/>
          <a:ext cx="10366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公式" r:id="rId4" imgW="457200" imgH="203200" progId="Equation.3">
                  <p:embed/>
                </p:oleObj>
              </mc:Choice>
              <mc:Fallback>
                <p:oleObj name="公式" r:id="rId4" imgW="457200" imgH="203200" progId="Equation.3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074391"/>
                        <a:ext cx="1036638" cy="4603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2538413" y="3854451"/>
          <a:ext cx="68262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公式" r:id="rId6" imgW="2070100" imgH="203200" progId="Equation.3">
                  <p:embed/>
                </p:oleObj>
              </mc:Choice>
              <mc:Fallback>
                <p:oleObj name="公式" r:id="rId6" imgW="20701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3854451"/>
                        <a:ext cx="682625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550718" y="1387475"/>
            <a:ext cx="1114944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The degradation process is modeled as a degradation function that together with an additive noise term.</a:t>
            </a:r>
          </a:p>
        </p:txBody>
      </p:sp>
      <p:sp>
        <p:nvSpPr>
          <p:cNvPr id="12294" name="Text Box 12"/>
          <p:cNvSpPr txBox="1">
            <a:spLocks noChangeArrowheads="1"/>
          </p:cNvSpPr>
          <p:nvPr/>
        </p:nvSpPr>
        <p:spPr bwMode="auto">
          <a:xfrm>
            <a:off x="550718" y="4591050"/>
            <a:ext cx="111494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Where: </a:t>
            </a:r>
            <a:r>
              <a:rPr lang="en-US" altLang="zh-CN" sz="2800" i="1" dirty="0">
                <a:ea typeface="宋体" panose="02010600030101010101" pitchFamily="2" charset="-122"/>
              </a:rPr>
              <a:t>f(</a:t>
            </a:r>
            <a:r>
              <a:rPr lang="en-US" altLang="zh-CN" sz="2800" i="1" dirty="0" err="1">
                <a:ea typeface="宋体" panose="02010600030101010101" pitchFamily="2" charset="-122"/>
              </a:rPr>
              <a:t>x,y</a:t>
            </a:r>
            <a:r>
              <a:rPr lang="en-US" altLang="zh-CN" sz="2800" i="1" dirty="0"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ea typeface="宋体" panose="02010600030101010101" pitchFamily="2" charset="-122"/>
              </a:rPr>
              <a:t> is the input image, </a:t>
            </a:r>
            <a:r>
              <a:rPr lang="en-US" altLang="zh-CN" sz="2800" i="1" dirty="0">
                <a:ea typeface="宋体" panose="02010600030101010101" pitchFamily="2" charset="-122"/>
              </a:rPr>
              <a:t>g(</a:t>
            </a:r>
            <a:r>
              <a:rPr lang="en-US" altLang="zh-CN" sz="2800" i="1" dirty="0" err="1">
                <a:ea typeface="宋体" panose="02010600030101010101" pitchFamily="2" charset="-122"/>
              </a:rPr>
              <a:t>x,y</a:t>
            </a:r>
            <a:r>
              <a:rPr lang="en-US" altLang="zh-CN" sz="2800" i="1" dirty="0"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ea typeface="宋体" panose="02010600030101010101" pitchFamily="2" charset="-122"/>
              </a:rPr>
              <a:t> is the degraded image, </a:t>
            </a:r>
            <a:r>
              <a:rPr lang="en-US" altLang="zh-CN" sz="2800" i="1" dirty="0">
                <a:ea typeface="宋体" panose="02010600030101010101" pitchFamily="2" charset="-122"/>
              </a:rPr>
              <a:t>h(</a:t>
            </a:r>
            <a:r>
              <a:rPr lang="en-US" altLang="zh-CN" sz="2800" i="1" dirty="0" err="1">
                <a:ea typeface="宋体" panose="02010600030101010101" pitchFamily="2" charset="-122"/>
              </a:rPr>
              <a:t>x,y</a:t>
            </a:r>
            <a:r>
              <a:rPr lang="en-US" altLang="zh-CN" sz="2800" i="1" dirty="0"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ea typeface="宋体" panose="02010600030101010101" pitchFamily="2" charset="-122"/>
              </a:rPr>
              <a:t> is the degradation function, and            is the additive noise.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2379662" y="2471736"/>
          <a:ext cx="74342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r:id="rId8" imgW="2133600" imgH="203200" progId="Equation.3">
                  <p:embed/>
                </p:oleObj>
              </mc:Choice>
              <mc:Fallback>
                <p:oleObj r:id="rId8" imgW="2133600" imgH="2032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2" y="2471736"/>
                        <a:ext cx="7434263" cy="70802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Inverse Filtering</a:t>
            </a:r>
          </a:p>
        </p:txBody>
      </p:sp>
      <p:sp>
        <p:nvSpPr>
          <p:cNvPr id="82945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303327" cy="5225416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dirty="0">
                <a:ea typeface="宋体" panose="02010600030101010101" pitchFamily="2" charset="-122"/>
              </a:rPr>
              <a:t>Besides, if the degradation has zero or very small values, then the ratio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)/H(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ea typeface="宋体" panose="02010600030101010101" pitchFamily="2" charset="-122"/>
              </a:rPr>
              <a:t> could easily dominate the estimate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ea typeface="宋体" panose="02010600030101010101" pitchFamily="2" charset="-122"/>
              </a:rPr>
              <a:t>.</a:t>
            </a:r>
            <a:r>
              <a:rPr lang="en-US" altLang="zh-CN" dirty="0">
                <a:ea typeface="宋体" panose="02010600030101010101" pitchFamily="2" charset="-122"/>
              </a:rPr>
              <a:t> In fact, this is frequently the case.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dirty="0">
                <a:ea typeface="宋体" panose="02010600030101010101" pitchFamily="2" charset="-122"/>
              </a:rPr>
              <a:t>Then how to deal with this situation?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Limit the filter frequencies to values near the origin.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H(0,0)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ea typeface="宋体" panose="02010600030101010101" pitchFamily="2" charset="-122"/>
              </a:rPr>
              <a:t>Is equal to the average value of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h(x, y)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ea typeface="宋体" panose="02010600030101010101" pitchFamily="2" charset="-122"/>
              </a:rPr>
              <a:t>Highest value of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20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in the frequency domain.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ea typeface="宋体" panose="02010600030101010101" pitchFamily="2" charset="-122"/>
              </a:rPr>
              <a:t>Reduce the probability of encountering zero values.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Inverse Filtering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5" b="59894"/>
          <a:stretch>
            <a:fillRect/>
          </a:stretch>
        </p:blipFill>
        <p:spPr bwMode="auto">
          <a:xfrm rot="5400000">
            <a:off x="794183" y="3970749"/>
            <a:ext cx="26733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19296" y="2983058"/>
            <a:ext cx="343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Example: 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inversefilter.m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479982" y="3672299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K=0.0025</a:t>
            </a: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1274762" y="1605315"/>
          <a:ext cx="1496148" cy="120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r:id="rId4" imgW="520700" imgH="419100" progId="Equation.3">
                  <p:embed/>
                </p:oleObj>
              </mc:Choice>
              <mc:Fallback>
                <p:oleObj r:id="rId4" imgW="5207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2" y="1605315"/>
                        <a:ext cx="1496148" cy="120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1740332" y="4039012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原图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61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60" y="1113626"/>
            <a:ext cx="7133932" cy="55665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Inverse filtering approach makes no explicit provision for handling noise.</a:t>
            </a:r>
          </a:p>
          <a:p>
            <a:pPr marL="0" indent="0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Wiener filtering incorporate the information: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Degradation function</a:t>
            </a: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Statistical Characteristics of noise</a:t>
            </a:r>
          </a:p>
          <a:p>
            <a:pPr marL="0" indent="0" eaLnBrk="1" hangingPunct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Also called Minimum Mean Square Error Filtering.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Consider images and noise as random processes.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Objective is to find an estimate     of the uncorrupted image </a:t>
            </a:r>
            <a:r>
              <a:rPr lang="en-US" altLang="zh-CN" sz="2800" i="1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f.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Mean square error between them is minimized: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en-US" altLang="zh-CN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􀂄  is the expected value of the argument.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zh-CN" altLang="en-US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747" y="4379336"/>
            <a:ext cx="703262" cy="442912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56" y="1738456"/>
            <a:ext cx="3127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63" y="3144518"/>
            <a:ext cx="3007678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870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Assumption: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>
                <a:ea typeface="宋体" panose="02010600030101010101" pitchFamily="2" charset="-122"/>
              </a:rPr>
              <a:t>Noise and image are uncorrelated.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>
                <a:ea typeface="宋体" panose="02010600030101010101" pitchFamily="2" charset="-122"/>
              </a:rPr>
              <a:t>One or the other has zero mean.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>
                <a:ea typeface="宋体" panose="02010600030101010101" pitchFamily="2" charset="-122"/>
              </a:rPr>
              <a:t>The gray levels in the estimate are a linear function of the levels in the degradation image.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64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77" y="2461847"/>
            <a:ext cx="6657975" cy="3267075"/>
          </a:xfrm>
          <a:prstGeom prst="rect">
            <a:avLst/>
          </a:prstGeom>
        </p:spPr>
      </p:pic>
      <p:sp>
        <p:nvSpPr>
          <p:cNvPr id="880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5245" y="1938627"/>
            <a:ext cx="112845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ea typeface="宋体" panose="02010600030101010101" pitchFamily="2" charset="-122"/>
              </a:rPr>
              <a:t>The minimum of the error function in the frequency domain: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05245" y="5710904"/>
            <a:ext cx="7939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ea typeface="宋体" panose="02010600030101010101" pitchFamily="2" charset="-122"/>
              </a:rPr>
              <a:t>Wiener——1942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764510" y="4583575"/>
            <a:ext cx="4579824" cy="1145347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  <a:round/>
          </a:ln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923" y="1080440"/>
            <a:ext cx="2083118" cy="880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Where: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degradation function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H*(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complex conjugate of 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|H(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)|</a:t>
            </a:r>
            <a:r>
              <a:rPr lang="en-US" altLang="zh-CN" i="1" baseline="30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=H*(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)H(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i="1" baseline="-25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)=|N(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)|</a:t>
            </a:r>
            <a:r>
              <a:rPr lang="en-US" altLang="zh-CN" i="1" baseline="30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=power spectrum of the noise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i="1" baseline="-25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)=|F(</a:t>
            </a:r>
            <a:r>
              <a:rPr lang="en-US" altLang="zh-CN" i="1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i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)|</a:t>
            </a:r>
            <a:r>
              <a:rPr lang="en-US" altLang="zh-CN" i="1" baseline="30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=power spectrum of the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undegraded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image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Note that if the noise is zero, then the noise power spectrum vanishes and the Wiener filter reduces to the inverse filter.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66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Spectrally white noise, the spectrum |N(</a:t>
            </a: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u,v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)|</a:t>
            </a:r>
            <a:r>
              <a:rPr lang="en-US" altLang="zh-CN" sz="2800" kern="0" baseline="30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is a constant.</a:t>
            </a:r>
          </a:p>
          <a:p>
            <a:pPr lv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Power spectrum of the </a:t>
            </a:r>
            <a:r>
              <a:rPr lang="en-US" altLang="zh-CN" sz="2800" kern="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undegraded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 image seldom is known.</a:t>
            </a:r>
          </a:p>
          <a:p>
            <a:pPr lv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cs typeface="+mn-cs"/>
              </a:rPr>
              <a:t>When these quantities are not known or cannot be estimated, we obtain approximation:</a:t>
            </a:r>
          </a:p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</a:pPr>
            <a:endParaRPr lang="zh-CN" altLang="en-US" sz="2800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09" y="4441718"/>
            <a:ext cx="7650480" cy="144217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5" b="59894"/>
          <a:stretch>
            <a:fillRect/>
          </a:stretch>
        </p:blipFill>
        <p:spPr bwMode="auto">
          <a:xfrm rot="5400000">
            <a:off x="1912216" y="3934113"/>
            <a:ext cx="26733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9" r="49957" b="19649"/>
          <a:stretch>
            <a:fillRect/>
          </a:stretch>
        </p:blipFill>
        <p:spPr bwMode="auto">
          <a:xfrm rot="5400000">
            <a:off x="4955453" y="3935701"/>
            <a:ext cx="2638425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19" y="1128103"/>
            <a:ext cx="9159241" cy="2983810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91145" name="矩形 9"/>
          <p:cNvSpPr>
            <a:spLocks noChangeArrowheads="1"/>
          </p:cNvSpPr>
          <p:nvPr/>
        </p:nvSpPr>
        <p:spPr bwMode="auto">
          <a:xfrm>
            <a:off x="2766291" y="1288098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逆滤波</a:t>
            </a:r>
          </a:p>
        </p:txBody>
      </p:sp>
      <p:sp>
        <p:nvSpPr>
          <p:cNvPr id="91146" name="矩形 10"/>
          <p:cNvSpPr>
            <a:spLocks noChangeArrowheads="1"/>
          </p:cNvSpPr>
          <p:nvPr/>
        </p:nvSpPr>
        <p:spPr bwMode="auto">
          <a:xfrm>
            <a:off x="8766176" y="12890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维纳滤波</a:t>
            </a:r>
          </a:p>
        </p:txBody>
      </p:sp>
      <p:sp>
        <p:nvSpPr>
          <p:cNvPr id="91147" name="矩形 15"/>
          <p:cNvSpPr>
            <a:spLocks noChangeArrowheads="1"/>
          </p:cNvSpPr>
          <p:nvPr/>
        </p:nvSpPr>
        <p:spPr bwMode="auto">
          <a:xfrm>
            <a:off x="5180013" y="1295400"/>
            <a:ext cx="1801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半径受限逆滤波</a:t>
            </a: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8095529" y="4977101"/>
          <a:ext cx="3700550" cy="74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2" r:id="rId5" imgW="1256665" imgH="254000" progId="Equation.3">
                  <p:embed/>
                </p:oleObj>
              </mc:Choice>
              <mc:Fallback>
                <p:oleObj r:id="rId5" imgW="1256665" imgH="2540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5529" y="4977101"/>
                        <a:ext cx="3700550" cy="74829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13"/>
          <p:cNvSpPr>
            <a:spLocks noChangeShapeType="1"/>
          </p:cNvSpPr>
          <p:nvPr/>
        </p:nvSpPr>
        <p:spPr bwMode="auto">
          <a:xfrm flipH="1">
            <a:off x="7879629" y="4135726"/>
            <a:ext cx="1436687" cy="12493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5868266" y="4184938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ea typeface="宋体" panose="02010600030101010101" pitchFamily="2" charset="-122"/>
              </a:rPr>
              <a:t>原图</a:t>
            </a:r>
          </a:p>
        </p:txBody>
      </p:sp>
      <p:sp>
        <p:nvSpPr>
          <p:cNvPr id="22" name="矩形 8"/>
          <p:cNvSpPr>
            <a:spLocks noChangeArrowheads="1"/>
          </p:cNvSpPr>
          <p:nvPr/>
        </p:nvSpPr>
        <p:spPr bwMode="auto">
          <a:xfrm>
            <a:off x="2153516" y="4184938"/>
            <a:ext cx="2101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ea typeface="宋体" panose="02010600030101010101" pitchFamily="2" charset="-122"/>
              </a:rPr>
              <a:t>剧烈湍流</a:t>
            </a: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K=0.0025</a:t>
            </a: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918354" y="5567680"/>
          <a:ext cx="6006470" cy="90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r:id="rId3" imgW="2781300" imgH="419100" progId="Equation.3">
                  <p:embed/>
                </p:oleObj>
              </mc:Choice>
              <mc:Fallback>
                <p:oleObj r:id="rId3" imgW="2781300" imgH="4191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354" y="5567680"/>
                        <a:ext cx="6006470" cy="9042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88" y="1260227"/>
            <a:ext cx="9959107" cy="3962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Degradation Model</a:t>
            </a:r>
          </a:p>
        </p:txBody>
      </p:sp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2162175" y="2419351"/>
            <a:ext cx="8053388" cy="33686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089275" y="2813845"/>
            <a:ext cx="8699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f(x,y)</a:t>
            </a:r>
          </a:p>
        </p:txBody>
      </p: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3960814" y="3074194"/>
            <a:ext cx="835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840289" y="2813845"/>
            <a:ext cx="955675" cy="466725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h(x,y)</a:t>
            </a:r>
          </a:p>
        </p:txBody>
      </p:sp>
      <p:sp>
        <p:nvSpPr>
          <p:cNvPr id="13318" name="Line 8"/>
          <p:cNvSpPr>
            <a:spLocks noChangeShapeType="1"/>
          </p:cNvSpPr>
          <p:nvPr/>
        </p:nvSpPr>
        <p:spPr bwMode="auto">
          <a:xfrm>
            <a:off x="5886451" y="3074194"/>
            <a:ext cx="835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8267701" y="2813051"/>
            <a:ext cx="957263" cy="4683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bg1"/>
                </a:solidFill>
                <a:ea typeface="宋体" panose="02010600030101010101" pitchFamily="2" charset="-122"/>
              </a:rPr>
              <a:t>g(</a:t>
            </a:r>
            <a:r>
              <a:rPr lang="en-US" altLang="zh-CN" sz="2400" dirty="0" err="1">
                <a:solidFill>
                  <a:schemeClr val="bg1"/>
                </a:solidFill>
                <a:ea typeface="宋体" panose="02010600030101010101" pitchFamily="2" charset="-122"/>
              </a:rPr>
              <a:t>x,y</a:t>
            </a:r>
            <a:r>
              <a:rPr lang="en-US" altLang="zh-CN" sz="2400" dirty="0">
                <a:solidFill>
                  <a:schemeClr val="bg1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6611939" y="3932556"/>
            <a:ext cx="955675" cy="46672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n(x,y)</a:t>
            </a:r>
          </a:p>
        </p:txBody>
      </p:sp>
      <p:sp>
        <p:nvSpPr>
          <p:cNvPr id="13321" name="Oval 11"/>
          <p:cNvSpPr>
            <a:spLocks noChangeArrowheads="1"/>
          </p:cNvSpPr>
          <p:nvPr/>
        </p:nvSpPr>
        <p:spPr bwMode="auto">
          <a:xfrm>
            <a:off x="6716714" y="2730500"/>
            <a:ext cx="663575" cy="6667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400" b="1">
                <a:latin typeface="Symbol" panose="05050102010706020507" pitchFamily="18" charset="2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3322" name="Line 12"/>
          <p:cNvSpPr>
            <a:spLocks noChangeShapeType="1"/>
          </p:cNvSpPr>
          <p:nvPr/>
        </p:nvSpPr>
        <p:spPr bwMode="auto">
          <a:xfrm flipV="1">
            <a:off x="7069138" y="3396934"/>
            <a:ext cx="0" cy="53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13"/>
          <p:cNvSpPr>
            <a:spLocks noChangeShapeType="1"/>
          </p:cNvSpPr>
          <p:nvPr/>
        </p:nvSpPr>
        <p:spPr bwMode="auto">
          <a:xfrm>
            <a:off x="7418389" y="3074194"/>
            <a:ext cx="8334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Text Box 14"/>
          <p:cNvSpPr txBox="1">
            <a:spLocks noChangeArrowheads="1"/>
          </p:cNvSpPr>
          <p:nvPr/>
        </p:nvSpPr>
        <p:spPr bwMode="auto">
          <a:xfrm>
            <a:off x="2357438" y="5175250"/>
            <a:ext cx="433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Degradation Model: </a:t>
            </a:r>
            <a:r>
              <a:rPr lang="en-US" altLang="zh-CN" sz="2400" i="1">
                <a:ea typeface="宋体" panose="02010600030101010101" pitchFamily="2" charset="-122"/>
              </a:rPr>
              <a:t>g = h*f + 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Wiener Filtering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757449" y="6264275"/>
            <a:ext cx="277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Example: wiener.m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757449" y="1385077"/>
            <a:ext cx="3308177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Gaussian noise: mean=0, variance=650</a:t>
            </a: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Variance=65</a:t>
            </a: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Variance=0.0065</a:t>
            </a: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/>
        </p:nvGraphicFramePr>
        <p:xfrm>
          <a:off x="1757449" y="5705475"/>
          <a:ext cx="2781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4" r:id="rId3" imgW="2781300" imgH="419100" progId="Equation.3">
                  <p:embed/>
                </p:oleObj>
              </mc:Choice>
              <mc:Fallback>
                <p:oleObj r:id="rId3" imgW="2781300" imgH="41910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449" y="5705475"/>
                        <a:ext cx="2781300" cy="4191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288" y="1121247"/>
            <a:ext cx="5354512" cy="573675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Summary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In this lecture we looked at image restoration for noise removal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Restoration is slightly more objective than enhancement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Frequency domain techniques are particularly useful for removing periodic noise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Inverse filtering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>
                <a:ea typeface="宋体" panose="02010600030101010101" pitchFamily="2" charset="-122"/>
              </a:rPr>
              <a:t>Weiner Filtering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71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Restoration Model</a:t>
            </a:r>
          </a:p>
        </p:txBody>
      </p:sp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2009775" y="1909764"/>
            <a:ext cx="7943850" cy="192563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2192338" y="2551114"/>
            <a:ext cx="8699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f(x,y)</a:t>
            </a:r>
          </a:p>
        </p:txBody>
      </p:sp>
      <p:sp>
        <p:nvSpPr>
          <p:cNvPr id="14340" name="Line 5"/>
          <p:cNvSpPr>
            <a:spLocks noChangeShapeType="1"/>
          </p:cNvSpPr>
          <p:nvPr/>
        </p:nvSpPr>
        <p:spPr bwMode="auto">
          <a:xfrm>
            <a:off x="3086100" y="279400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3763964" y="2403475"/>
            <a:ext cx="1857375" cy="83185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Degradation</a:t>
            </a:r>
          </a:p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Model</a:t>
            </a:r>
          </a:p>
        </p:txBody>
      </p:sp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8745538" y="2578101"/>
            <a:ext cx="86995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f(x,y)</a:t>
            </a:r>
          </a:p>
        </p:txBody>
      </p:sp>
      <p:sp>
        <p:nvSpPr>
          <p:cNvPr id="14343" name="Line 8"/>
          <p:cNvSpPr>
            <a:spLocks noChangeShapeType="1"/>
          </p:cNvSpPr>
          <p:nvPr/>
        </p:nvSpPr>
        <p:spPr bwMode="auto">
          <a:xfrm>
            <a:off x="5629275" y="280035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6305550" y="2411413"/>
            <a:ext cx="1754188" cy="83185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Restoration</a:t>
            </a:r>
          </a:p>
          <a:p>
            <a:pPr eaLnBrk="0" hangingPunct="0"/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Filter</a:t>
            </a:r>
          </a:p>
        </p:txBody>
      </p:sp>
      <p:sp>
        <p:nvSpPr>
          <p:cNvPr id="14345" name="Line 10"/>
          <p:cNvSpPr>
            <a:spLocks noChangeShapeType="1"/>
          </p:cNvSpPr>
          <p:nvPr/>
        </p:nvSpPr>
        <p:spPr bwMode="auto">
          <a:xfrm>
            <a:off x="8085139" y="2822575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1"/>
          <p:cNvSpPr>
            <a:spLocks noChangeArrowheads="1"/>
          </p:cNvSpPr>
          <p:nvPr/>
        </p:nvSpPr>
        <p:spPr bwMode="auto">
          <a:xfrm>
            <a:off x="8793164" y="2597151"/>
            <a:ext cx="166687" cy="100013"/>
          </a:xfrm>
          <a:custGeom>
            <a:avLst/>
            <a:gdLst>
              <a:gd name="T0" fmla="*/ 0 w 150"/>
              <a:gd name="T1" fmla="*/ 165 h 168"/>
              <a:gd name="T2" fmla="*/ 75 w 150"/>
              <a:gd name="T3" fmla="*/ 0 h 168"/>
              <a:gd name="T4" fmla="*/ 150 w 150"/>
              <a:gd name="T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" h="168">
                <a:moveTo>
                  <a:pt x="0" y="165"/>
                </a:moveTo>
                <a:lnTo>
                  <a:pt x="75" y="0"/>
                </a:lnTo>
                <a:lnTo>
                  <a:pt x="150" y="168"/>
                </a:lnTo>
              </a:path>
            </a:pathLst>
          </a:cu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47" name="Freeform 12"/>
          <p:cNvSpPr>
            <a:spLocks noChangeArrowheads="1"/>
          </p:cNvSpPr>
          <p:nvPr/>
        </p:nvSpPr>
        <p:spPr bwMode="auto">
          <a:xfrm>
            <a:off x="5118101" y="4102101"/>
            <a:ext cx="3992563" cy="581025"/>
          </a:xfrm>
          <a:custGeom>
            <a:avLst/>
            <a:gdLst>
              <a:gd name="T0" fmla="*/ 0 w 3420"/>
              <a:gd name="T1" fmla="*/ 223 h 223"/>
              <a:gd name="T2" fmla="*/ 0 w 3420"/>
              <a:gd name="T3" fmla="*/ 0 h 223"/>
              <a:gd name="T4" fmla="*/ 3420 w 3420"/>
              <a:gd name="T5" fmla="*/ 0 h 223"/>
              <a:gd name="T6" fmla="*/ 3420 w 3420"/>
              <a:gd name="T7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0" h="223">
                <a:moveTo>
                  <a:pt x="0" y="223"/>
                </a:moveTo>
                <a:lnTo>
                  <a:pt x="0" y="0"/>
                </a:lnTo>
                <a:lnTo>
                  <a:pt x="3420" y="0"/>
                </a:lnTo>
                <a:lnTo>
                  <a:pt x="3420" y="22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48" name="Line 13"/>
          <p:cNvSpPr>
            <a:spLocks noChangeShapeType="1"/>
          </p:cNvSpPr>
          <p:nvPr/>
        </p:nvSpPr>
        <p:spPr bwMode="auto">
          <a:xfrm>
            <a:off x="7119939" y="3268663"/>
            <a:ext cx="1587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4187826" y="4586288"/>
            <a:ext cx="5986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Unconstrained                          Constrained</a:t>
            </a:r>
          </a:p>
        </p:txBody>
      </p:sp>
      <p:sp>
        <p:nvSpPr>
          <p:cNvPr id="14350" name="Text Box 15"/>
          <p:cNvSpPr txBox="1">
            <a:spLocks noChangeArrowheads="1"/>
          </p:cNvSpPr>
          <p:nvPr/>
        </p:nvSpPr>
        <p:spPr bwMode="auto">
          <a:xfrm>
            <a:off x="4233863" y="5013326"/>
            <a:ext cx="281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zh-CN" altLang="en-US" sz="2000">
                <a:ea typeface="宋体" panose="02010600030101010101" pitchFamily="2" charset="-122"/>
              </a:rPr>
              <a:t>  </a:t>
            </a:r>
            <a:r>
              <a:rPr lang="en-US" altLang="zh-CN" sz="2000">
                <a:ea typeface="宋体" panose="02010600030101010101" pitchFamily="2" charset="-122"/>
              </a:rPr>
              <a:t>Inverse Filter</a:t>
            </a:r>
          </a:p>
          <a:p>
            <a:pPr eaLnBrk="0" hangingPunct="0"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  Pseudo-inverse Filter</a:t>
            </a:r>
          </a:p>
        </p:txBody>
      </p:sp>
      <p:sp>
        <p:nvSpPr>
          <p:cNvPr id="14351" name="Text Box 16"/>
          <p:cNvSpPr txBox="1">
            <a:spLocks noChangeArrowheads="1"/>
          </p:cNvSpPr>
          <p:nvPr/>
        </p:nvSpPr>
        <p:spPr bwMode="auto">
          <a:xfrm>
            <a:off x="8372476" y="5083176"/>
            <a:ext cx="1852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zh-CN" altLang="en-US" sz="2000">
                <a:ea typeface="宋体" panose="02010600030101010101" pitchFamily="2" charset="-122"/>
              </a:rPr>
              <a:t>  </a:t>
            </a:r>
            <a:r>
              <a:rPr lang="en-US" altLang="zh-CN" sz="2000">
                <a:ea typeface="宋体" panose="02010600030101010101" pitchFamily="2" charset="-122"/>
              </a:rPr>
              <a:t>Wiener Filter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5607941" y="237807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0927" y="1178108"/>
            <a:ext cx="11630891" cy="5524500"/>
          </a:xfrm>
        </p:spPr>
        <p:txBody>
          <a:bodyPr/>
          <a:lstStyle/>
          <a:p>
            <a:pPr marL="450850" indent="-450850"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宋体" panose="02010600030101010101" pitchFamily="2" charset="-122"/>
              </a:rPr>
              <a:t>The objective of restoration is to obtain an estimate            of the original image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i="1" dirty="0">
                <a:ea typeface="宋体" panose="02010600030101010101" pitchFamily="2" charset="-122"/>
              </a:rPr>
              <a:t>.</a:t>
            </a:r>
          </a:p>
          <a:p>
            <a:pPr marL="450850" indent="-450850"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0850" indent="-450850"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宋体" panose="02010600030101010101" pitchFamily="2" charset="-122"/>
              </a:rPr>
              <a:t>Generally, the more we know about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dirty="0">
                <a:ea typeface="宋体" panose="02010600030101010101" pitchFamily="2" charset="-122"/>
              </a:rPr>
              <a:t>, and    , the             will be closer to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800" i="1" dirty="0">
                <a:ea typeface="宋体" panose="02010600030101010101" pitchFamily="2" charset="-122"/>
              </a:rPr>
              <a:t>.</a:t>
            </a:r>
          </a:p>
          <a:p>
            <a:pPr marL="450850" indent="-450850"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0850" indent="-450850"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宋体" panose="02010600030101010101" pitchFamily="2" charset="-122"/>
              </a:rPr>
              <a:t>The approach used throughout most of this chapter is based on various types of image restoration filters.</a:t>
            </a:r>
          </a:p>
        </p:txBody>
      </p:sp>
      <p:sp>
        <p:nvSpPr>
          <p:cNvPr id="153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Restoration Model</a:t>
            </a:r>
          </a:p>
        </p:txBody>
      </p:sp>
      <p:graphicFrame>
        <p:nvGraphicFramePr>
          <p:cNvPr id="15364" name="Object 7"/>
          <p:cNvGraphicFramePr>
            <a:graphicFrameLocks noChangeAspect="1"/>
          </p:cNvGraphicFramePr>
          <p:nvPr/>
        </p:nvGraphicFramePr>
        <p:xfrm>
          <a:off x="9466269" y="2922771"/>
          <a:ext cx="10509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8" name="公式" r:id="rId3" imgW="482600" imgH="304800" progId="Equation.3">
                  <p:embed/>
                </p:oleObj>
              </mc:Choice>
              <mc:Fallback>
                <p:oleObj name="公式" r:id="rId3" imgW="4826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6269" y="2922771"/>
                        <a:ext cx="105092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8"/>
          <p:cNvGraphicFramePr>
            <a:graphicFrameLocks noChangeAspect="1"/>
          </p:cNvGraphicFramePr>
          <p:nvPr/>
        </p:nvGraphicFramePr>
        <p:xfrm>
          <a:off x="8129594" y="3102446"/>
          <a:ext cx="4222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公式" r:id="rId5" imgW="127000" imgH="165100" progId="Equation.3">
                  <p:embed/>
                </p:oleObj>
              </mc:Choice>
              <mc:Fallback>
                <p:oleObj name="公式" r:id="rId5" imgW="127000" imgH="165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594" y="3102446"/>
                        <a:ext cx="4222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9782758" y="1055077"/>
          <a:ext cx="10509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r:id="rId7" imgW="482600" imgH="304800" progId="Equation.3">
                  <p:embed/>
                </p:oleObj>
              </mc:Choice>
              <mc:Fallback>
                <p:oleObj r:id="rId7" imgW="482600" imgH="3048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2758" y="1055077"/>
                        <a:ext cx="1050925" cy="6635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1bb562d-3b97-4295-a189-452eee906a4a"/>
  <p:tag name="COMMONDATA" val="eyJoZGlkIjoiOWI3MDU4NDA2Zjc2M2U3NWFlNDk0NWE0Y2M2NmI3MWIifQ=="/>
</p:tagLst>
</file>

<file path=ppt/theme/theme1.xml><?xml version="1.0" encoding="utf-8"?>
<a:theme xmlns:a="http://schemas.openxmlformats.org/drawingml/2006/main" name="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2170</TotalTime>
  <Words>3115</Words>
  <Application>Microsoft Office PowerPoint</Application>
  <PresentationFormat>宽屏</PresentationFormat>
  <Paragraphs>518</Paragraphs>
  <Slides>71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2" baseType="lpstr">
      <vt:lpstr>微软雅黑</vt:lpstr>
      <vt:lpstr>Arial</vt:lpstr>
      <vt:lpstr>Calibri</vt:lpstr>
      <vt:lpstr>Symbol</vt:lpstr>
      <vt:lpstr>Tahoma</vt:lpstr>
      <vt:lpstr>Times New Roman</vt:lpstr>
      <vt:lpstr>Wingdings</vt:lpstr>
      <vt:lpstr>模板</vt:lpstr>
      <vt:lpstr>公式</vt:lpstr>
      <vt:lpstr>Equation.3</vt:lpstr>
      <vt:lpstr>MathType 6.0 Equation</vt:lpstr>
      <vt:lpstr>Digital Image Processing Technologies &amp; Applications</vt:lpstr>
      <vt:lpstr>Contents</vt:lpstr>
      <vt:lpstr>What is Image Restoration?</vt:lpstr>
      <vt:lpstr>Enhancement vs. Restoration</vt:lpstr>
      <vt:lpstr>Image Restoration General</vt:lpstr>
      <vt:lpstr>A Model of Image Degradation and Restoration</vt:lpstr>
      <vt:lpstr>Degradation Model</vt:lpstr>
      <vt:lpstr>Restoration Model</vt:lpstr>
      <vt:lpstr>Restoration Model</vt:lpstr>
      <vt:lpstr>Noise and Images</vt:lpstr>
      <vt:lpstr>Noise Models</vt:lpstr>
      <vt:lpstr>Noise Models</vt:lpstr>
      <vt:lpstr>Noise Models</vt:lpstr>
      <vt:lpstr>Noise Models</vt:lpstr>
      <vt:lpstr>Noise Models</vt:lpstr>
      <vt:lpstr>MATLAB Command</vt:lpstr>
      <vt:lpstr>Noise Models</vt:lpstr>
      <vt:lpstr>Noise Example</vt:lpstr>
      <vt:lpstr>Noise Example (cont…)</vt:lpstr>
      <vt:lpstr>Noise Example (cont…)</vt:lpstr>
      <vt:lpstr>Periodic Noise</vt:lpstr>
      <vt:lpstr>Periodic Noise</vt:lpstr>
      <vt:lpstr>Estimation of Noise Parameters</vt:lpstr>
      <vt:lpstr>Estimation of Noise Parameters</vt:lpstr>
      <vt:lpstr>Estimation of Noise Parameters</vt:lpstr>
      <vt:lpstr>Estimation of Noise Parameters</vt:lpstr>
      <vt:lpstr>Estimation of Noise Parameters</vt:lpstr>
      <vt:lpstr>Restoration of Noise Only Degradation</vt:lpstr>
      <vt:lpstr>Restoration of Noise Only Degradation</vt:lpstr>
      <vt:lpstr>Periodic Noise Reduction by Frequency Domain Filter</vt:lpstr>
      <vt:lpstr>Periodic Noise</vt:lpstr>
      <vt:lpstr>Periodic Noise</vt:lpstr>
      <vt:lpstr>Band Reject Filters</vt:lpstr>
      <vt:lpstr>Band Reject Filters</vt:lpstr>
      <vt:lpstr>Band Reject Filters (cont…)</vt:lpstr>
      <vt:lpstr>Band Reject Filter Example</vt:lpstr>
      <vt:lpstr>Band Pass Filter</vt:lpstr>
      <vt:lpstr>Band Pass Filter Example</vt:lpstr>
      <vt:lpstr>Notch Filter</vt:lpstr>
      <vt:lpstr>Notch Filter</vt:lpstr>
      <vt:lpstr>Notch Filter</vt:lpstr>
      <vt:lpstr>Notch Filter</vt:lpstr>
      <vt:lpstr>Notch Filter</vt:lpstr>
      <vt:lpstr>Notch Filter</vt:lpstr>
      <vt:lpstr>Notch Filter</vt:lpstr>
      <vt:lpstr>Notch Filter</vt:lpstr>
      <vt:lpstr>Estimating the Degradation Function</vt:lpstr>
      <vt:lpstr> Estimation by Image Observation </vt:lpstr>
      <vt:lpstr> Estimation by Image Observation </vt:lpstr>
      <vt:lpstr> Estimation by Experimentation </vt:lpstr>
      <vt:lpstr> Estimation by Experimentation </vt:lpstr>
      <vt:lpstr> Estimation by Experimentation </vt:lpstr>
      <vt:lpstr> Estimation by Modeling </vt:lpstr>
      <vt:lpstr>Atmospheric Turbulence</vt:lpstr>
      <vt:lpstr> Estimation by Modeling </vt:lpstr>
      <vt:lpstr>Motion Blur</vt:lpstr>
      <vt:lpstr>Motion Blur</vt:lpstr>
      <vt:lpstr>Motion Blur</vt:lpstr>
      <vt:lpstr>Inverse Filtering</vt:lpstr>
      <vt:lpstr>Inverse Filtering</vt:lpstr>
      <vt:lpstr>Inverse Filtering</vt:lpstr>
      <vt:lpstr>Wiener Filtering</vt:lpstr>
      <vt:lpstr>Wiener Filtering</vt:lpstr>
      <vt:lpstr>Wiener Filtering</vt:lpstr>
      <vt:lpstr>Wiener Filtering</vt:lpstr>
      <vt:lpstr>Wiener Filtering</vt:lpstr>
      <vt:lpstr>Wiener Filtering</vt:lpstr>
      <vt:lpstr>Wiener Filtering</vt:lpstr>
      <vt:lpstr>Wiener Filtering</vt:lpstr>
      <vt:lpstr>Wiener Filtering</vt:lpstr>
      <vt:lpstr>Summary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lenovo</cp:lastModifiedBy>
  <cp:revision>654</cp:revision>
  <dcterms:created xsi:type="dcterms:W3CDTF">2006-03-19T11:05:00Z</dcterms:created>
  <dcterms:modified xsi:type="dcterms:W3CDTF">2024-03-21T05:37:18Z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F282CBDACF82433694382EE27D424665</vt:lpwstr>
  </property>
</Properties>
</file>